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71" r:id="rId3"/>
    <p:sldId id="272" r:id="rId4"/>
    <p:sldId id="279" r:id="rId5"/>
    <p:sldId id="260" r:id="rId6"/>
    <p:sldId id="273" r:id="rId7"/>
    <p:sldId id="274" r:id="rId8"/>
    <p:sldId id="268" r:id="rId9"/>
    <p:sldId id="275" r:id="rId10"/>
    <p:sldId id="280" r:id="rId11"/>
    <p:sldId id="270" r:id="rId12"/>
    <p:sldId id="277" r:id="rId13"/>
    <p:sldId id="278" r:id="rId14"/>
    <p:sldId id="276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1" autoAdjust="0"/>
    <p:restoredTop sz="81455" autoAdjust="0"/>
  </p:normalViewPr>
  <p:slideViewPr>
    <p:cSldViewPr snapToGrid="0">
      <p:cViewPr varScale="1">
        <p:scale>
          <a:sx n="52" d="100"/>
          <a:sy n="52" d="100"/>
        </p:scale>
        <p:origin x="12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pt2jav\Documents\Telekom%20Malaysia\Failure%20prediction%20-%20Huawei%20-%20results%20and%20charts%202014-12-0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 dirty="0">
                <a:latin typeface="Impact" panose="020B0806030902050204" pitchFamily="34" charset="0"/>
              </a:rPr>
              <a:t>Prediction </a:t>
            </a:r>
            <a:r>
              <a:rPr lang="en-US" sz="1600" baseline="0" dirty="0">
                <a:latin typeface="Impact" panose="020B0806030902050204" pitchFamily="34" charset="0"/>
              </a:rPr>
              <a:t>accuracy </a:t>
            </a:r>
            <a:r>
              <a:rPr lang="en-US" sz="1600" baseline="0" dirty="0" smtClean="0">
                <a:latin typeface="Impact" panose="020B0806030902050204" pitchFamily="34" charset="0"/>
              </a:rPr>
              <a:t>(failure on </a:t>
            </a:r>
            <a:r>
              <a:rPr lang="en-US" sz="1600" baseline="0" dirty="0">
                <a:latin typeface="Impact" panose="020B0806030902050204" pitchFamily="34" charset="0"/>
              </a:rPr>
              <a:t>28 Jul)</a:t>
            </a:r>
            <a:endParaRPr lang="en-US" sz="1600" dirty="0">
              <a:latin typeface="Impact" panose="020B0806030902050204" pitchFamily="34" charset="0"/>
            </a:endParaRP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Comptel model</c:v>
          </c:tx>
          <c:marker>
            <c:symbol val="none"/>
          </c:marker>
          <c:xVal>
            <c:numRef>
              <c:f>'Cumulative gain'!$A$2:$A$21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0.4</c:v>
                </c:pt>
                <c:pt idx="13">
                  <c:v>0.35</c:v>
                </c:pt>
                <c:pt idx="14">
                  <c:v>0.3</c:v>
                </c:pt>
                <c:pt idx="15">
                  <c:v>0.25</c:v>
                </c:pt>
                <c:pt idx="16">
                  <c:v>0.2</c:v>
                </c:pt>
                <c:pt idx="17">
                  <c:v>0.15</c:v>
                </c:pt>
                <c:pt idx="18">
                  <c:v>0.1</c:v>
                </c:pt>
                <c:pt idx="19">
                  <c:v>0.05</c:v>
                </c:pt>
              </c:numCache>
            </c:numRef>
          </c:xVal>
          <c:yVal>
            <c:numRef>
              <c:f>'Cumulative gain'!$G$2:$G$21</c:f>
              <c:numCache>
                <c:formatCode>0%</c:formatCode>
                <c:ptCount val="20"/>
                <c:pt idx="0">
                  <c:v>1</c:v>
                </c:pt>
                <c:pt idx="1">
                  <c:v>0.99456833968767999</c:v>
                </c:pt>
                <c:pt idx="2">
                  <c:v>0.98088473390087205</c:v>
                </c:pt>
                <c:pt idx="3">
                  <c:v>0.96741003812607695</c:v>
                </c:pt>
                <c:pt idx="4">
                  <c:v>0.95289079229122098</c:v>
                </c:pt>
                <c:pt idx="5">
                  <c:v>0.93795372643233899</c:v>
                </c:pt>
                <c:pt idx="6">
                  <c:v>0.92416566563952596</c:v>
                </c:pt>
                <c:pt idx="7">
                  <c:v>0.90854964224160395</c:v>
                </c:pt>
                <c:pt idx="8">
                  <c:v>0.89094897372956605</c:v>
                </c:pt>
                <c:pt idx="9">
                  <c:v>0.87042356504935503</c:v>
                </c:pt>
                <c:pt idx="10">
                  <c:v>0.84686896119496502</c:v>
                </c:pt>
                <c:pt idx="11">
                  <c:v>0.81824828954927697</c:v>
                </c:pt>
                <c:pt idx="12">
                  <c:v>0.79077662296965601</c:v>
                </c:pt>
                <c:pt idx="13">
                  <c:v>0.75829111610173905</c:v>
                </c:pt>
                <c:pt idx="14">
                  <c:v>0.71927717135843705</c:v>
                </c:pt>
                <c:pt idx="15">
                  <c:v>0.67514493132083397</c:v>
                </c:pt>
                <c:pt idx="16">
                  <c:v>0.61597117041834204</c:v>
                </c:pt>
                <c:pt idx="17">
                  <c:v>0.52180498250378604</c:v>
                </c:pt>
                <c:pt idx="18">
                  <c:v>0.37885830678435301</c:v>
                </c:pt>
                <c:pt idx="19">
                  <c:v>0.20102365905885999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'Cumulative gain'!$J$1</c:f>
              <c:strCache>
                <c:ptCount val="1"/>
                <c:pt idx="0">
                  <c:v>Theoretical maximum</c:v>
                </c:pt>
              </c:strCache>
            </c:strRef>
          </c:tx>
          <c:marker>
            <c:symbol val="none"/>
          </c:marker>
          <c:xVal>
            <c:numRef>
              <c:f>'Cumulative gain'!$M$2:$M$4</c:f>
              <c:numCache>
                <c:formatCode>0%</c:formatCode>
                <c:ptCount val="3"/>
                <c:pt idx="0">
                  <c:v>0</c:v>
                </c:pt>
                <c:pt idx="1">
                  <c:v>0.21370850726611157</c:v>
                </c:pt>
                <c:pt idx="2">
                  <c:v>1</c:v>
                </c:pt>
              </c:numCache>
            </c:numRef>
          </c:xVal>
          <c:yVal>
            <c:numRef>
              <c:f>'Cumulative gain'!$L$2:$L$4</c:f>
              <c:numCache>
                <c:formatCode>0%</c:formatCode>
                <c:ptCount val="3"/>
                <c:pt idx="0">
                  <c:v>0</c:v>
                </c:pt>
                <c:pt idx="1">
                  <c:v>1</c:v>
                </c:pt>
                <c:pt idx="2">
                  <c:v>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'Cumulative gain'!$J$6</c:f>
              <c:strCache>
                <c:ptCount val="1"/>
                <c:pt idx="0">
                  <c:v>Theoretical minimum</c:v>
                </c:pt>
              </c:strCache>
            </c:strRef>
          </c:tx>
          <c:marker>
            <c:symbol val="none"/>
          </c:marker>
          <c:xVal>
            <c:numRef>
              <c:f>'Cumulative gain'!$L$7:$L$8</c:f>
              <c:numCache>
                <c:formatCode>0%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xVal>
          <c:yVal>
            <c:numRef>
              <c:f>'Cumulative gain'!$K$7:$K$8</c:f>
              <c:numCache>
                <c:formatCode>0%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86937296"/>
        <c:axId val="-886934032"/>
      </c:scatterChart>
      <c:valAx>
        <c:axId val="-886937296"/>
        <c:scaling>
          <c:orientation val="minMax"/>
          <c:max val="1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886934032"/>
        <c:crosses val="autoZero"/>
        <c:crossBetween val="midCat"/>
        <c:majorUnit val="0.1"/>
      </c:valAx>
      <c:valAx>
        <c:axId val="-886934032"/>
        <c:scaling>
          <c:orientation val="minMax"/>
          <c:max val="1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886937296"/>
        <c:crosses val="autoZero"/>
        <c:crossBetween val="midCat"/>
        <c:majorUnit val="0.2"/>
      </c:valAx>
    </c:plotArea>
    <c:legend>
      <c:legendPos val="b"/>
      <c:legendEntry>
        <c:idx val="0"/>
        <c:delete val="1"/>
      </c:legendEntry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7DF7AF-D8D8-4518-9CAD-BB4A5E3CABFC}" type="doc">
      <dgm:prSet loTypeId="urn:microsoft.com/office/officeart/2005/8/layout/hProcess7#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MY"/>
        </a:p>
      </dgm:t>
    </dgm:pt>
    <dgm:pt modelId="{884F7B1D-843E-4A04-AB85-FA36F9F6F39C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Data</a:t>
          </a:r>
          <a:endParaRPr lang="en-MY" dirty="0"/>
        </a:p>
      </dgm:t>
    </dgm:pt>
    <dgm:pt modelId="{EA8EC377-99FA-460C-8CA2-EEA58BEF0DE2}" type="parTrans" cxnId="{6AC4E93A-461C-464E-A924-F206BB60BD87}">
      <dgm:prSet/>
      <dgm:spPr/>
      <dgm:t>
        <a:bodyPr/>
        <a:lstStyle/>
        <a:p>
          <a:endParaRPr lang="en-MY"/>
        </a:p>
      </dgm:t>
    </dgm:pt>
    <dgm:pt modelId="{96854EE5-2036-4E15-BC52-9885B74CE669}" type="sibTrans" cxnId="{6AC4E93A-461C-464E-A924-F206BB60BD87}">
      <dgm:prSet/>
      <dgm:spPr/>
      <dgm:t>
        <a:bodyPr/>
        <a:lstStyle/>
        <a:p>
          <a:endParaRPr lang="en-MY"/>
        </a:p>
      </dgm:t>
    </dgm:pt>
    <dgm:pt modelId="{F6716FA7-56A1-480D-9DDB-B993E87E288B}">
      <dgm:prSet phldrT="[Text]"/>
      <dgm:spPr/>
      <dgm:t>
        <a:bodyPr/>
        <a:lstStyle/>
        <a:p>
          <a:r>
            <a:rPr lang="en-US" dirty="0" smtClean="0"/>
            <a:t>Alarm logs</a:t>
          </a:r>
        </a:p>
        <a:p>
          <a:r>
            <a:rPr lang="en-US" dirty="0" smtClean="0"/>
            <a:t>Event logs</a:t>
          </a:r>
        </a:p>
        <a:p>
          <a:r>
            <a:rPr lang="en-US" dirty="0" smtClean="0"/>
            <a:t>Rated usage data</a:t>
          </a:r>
        </a:p>
        <a:p>
          <a:r>
            <a:rPr lang="en-US" dirty="0" smtClean="0"/>
            <a:t>Network topology </a:t>
          </a:r>
          <a:endParaRPr lang="en-MY" dirty="0"/>
        </a:p>
      </dgm:t>
    </dgm:pt>
    <dgm:pt modelId="{34160652-A137-46F4-9717-9B7D7D0BC590}" type="parTrans" cxnId="{463C43E5-B90D-45D0-9B4B-F6E3992C49AE}">
      <dgm:prSet/>
      <dgm:spPr/>
      <dgm:t>
        <a:bodyPr/>
        <a:lstStyle/>
        <a:p>
          <a:endParaRPr lang="en-MY"/>
        </a:p>
      </dgm:t>
    </dgm:pt>
    <dgm:pt modelId="{69FD4F08-403D-4512-89BD-7EEAF1774A87}" type="sibTrans" cxnId="{463C43E5-B90D-45D0-9B4B-F6E3992C49AE}">
      <dgm:prSet/>
      <dgm:spPr/>
      <dgm:t>
        <a:bodyPr/>
        <a:lstStyle/>
        <a:p>
          <a:endParaRPr lang="en-MY"/>
        </a:p>
      </dgm:t>
    </dgm:pt>
    <dgm:pt modelId="{66FDFE23-8E7B-47D4-B67A-660C5A13862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US" dirty="0" smtClean="0"/>
            <a:t>Analysis</a:t>
          </a:r>
          <a:endParaRPr lang="en-MY" dirty="0"/>
        </a:p>
      </dgm:t>
    </dgm:pt>
    <dgm:pt modelId="{CF71EDEA-EB3F-42D6-95FE-CB9FEAF61DFD}" type="parTrans" cxnId="{B195A6F0-D7FA-465E-8F67-F6472967FC1E}">
      <dgm:prSet/>
      <dgm:spPr/>
      <dgm:t>
        <a:bodyPr/>
        <a:lstStyle/>
        <a:p>
          <a:endParaRPr lang="en-MY"/>
        </a:p>
      </dgm:t>
    </dgm:pt>
    <dgm:pt modelId="{CE1A34C3-9ED7-4AB3-950A-9DDDD2D0AFEF}" type="sibTrans" cxnId="{B195A6F0-D7FA-465E-8F67-F6472967FC1E}">
      <dgm:prSet/>
      <dgm:spPr/>
      <dgm:t>
        <a:bodyPr/>
        <a:lstStyle/>
        <a:p>
          <a:endParaRPr lang="en-MY"/>
        </a:p>
      </dgm:t>
    </dgm:pt>
    <dgm:pt modelId="{80E7516F-65BF-4E6F-8088-C688E6090E88}">
      <dgm:prSet phldrT="[Text]"/>
      <dgm:spPr/>
      <dgm:t>
        <a:bodyPr/>
        <a:lstStyle/>
        <a:p>
          <a:r>
            <a:rPr lang="en-US" dirty="0" smtClean="0"/>
            <a:t>Critical alarm / issue  prediction</a:t>
          </a:r>
        </a:p>
        <a:p>
          <a:r>
            <a:rPr lang="en-US" dirty="0" smtClean="0"/>
            <a:t>Revenue impact analysis</a:t>
          </a:r>
        </a:p>
        <a:p>
          <a:r>
            <a:rPr lang="en-US" dirty="0" smtClean="0"/>
            <a:t>Root cause insights</a:t>
          </a:r>
          <a:endParaRPr lang="en-MY" dirty="0"/>
        </a:p>
      </dgm:t>
    </dgm:pt>
    <dgm:pt modelId="{E3305B2B-7123-40D3-BBA0-6B986A7DEEDB}" type="parTrans" cxnId="{F34523B1-5C9D-425C-B1C7-C70FEC4F6C2E}">
      <dgm:prSet/>
      <dgm:spPr/>
      <dgm:t>
        <a:bodyPr/>
        <a:lstStyle/>
        <a:p>
          <a:endParaRPr lang="en-MY"/>
        </a:p>
      </dgm:t>
    </dgm:pt>
    <dgm:pt modelId="{23B6002E-B174-4337-B9A5-644848F75D99}" type="sibTrans" cxnId="{F34523B1-5C9D-425C-B1C7-C70FEC4F6C2E}">
      <dgm:prSet/>
      <dgm:spPr/>
      <dgm:t>
        <a:bodyPr/>
        <a:lstStyle/>
        <a:p>
          <a:endParaRPr lang="en-MY"/>
        </a:p>
      </dgm:t>
    </dgm:pt>
    <dgm:pt modelId="{A3E8AC21-6760-4CB4-B1C6-A0CA47C408FD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Action</a:t>
          </a:r>
          <a:endParaRPr lang="en-MY" dirty="0"/>
        </a:p>
      </dgm:t>
    </dgm:pt>
    <dgm:pt modelId="{97E76255-6FB1-4E37-AA1F-56DB0828CBA8}" type="parTrans" cxnId="{D4CA40AA-D03C-48E0-A2CB-48E17649C231}">
      <dgm:prSet/>
      <dgm:spPr/>
      <dgm:t>
        <a:bodyPr/>
        <a:lstStyle/>
        <a:p>
          <a:endParaRPr lang="en-MY"/>
        </a:p>
      </dgm:t>
    </dgm:pt>
    <dgm:pt modelId="{E88FA727-6846-4480-9189-665B6123762A}" type="sibTrans" cxnId="{D4CA40AA-D03C-48E0-A2CB-48E17649C231}">
      <dgm:prSet/>
      <dgm:spPr/>
      <dgm:t>
        <a:bodyPr/>
        <a:lstStyle/>
        <a:p>
          <a:endParaRPr lang="en-MY"/>
        </a:p>
      </dgm:t>
    </dgm:pt>
    <dgm:pt modelId="{5AF385B9-F662-42BA-8177-F47D59D7585E}">
      <dgm:prSet phldrT="[Text]"/>
      <dgm:spPr/>
      <dgm:t>
        <a:bodyPr/>
        <a:lstStyle/>
        <a:p>
          <a:r>
            <a:rPr lang="en-US" dirty="0" smtClean="0"/>
            <a:t>Proactive maintenance for issues prevention</a:t>
          </a:r>
          <a:endParaRPr lang="en-MY" dirty="0"/>
        </a:p>
      </dgm:t>
    </dgm:pt>
    <dgm:pt modelId="{6CEE5E34-2928-45B3-8F7A-30C2F49AAC31}" type="parTrans" cxnId="{DC2CB370-E9FA-4D68-95F4-A81A46D68E33}">
      <dgm:prSet/>
      <dgm:spPr/>
      <dgm:t>
        <a:bodyPr/>
        <a:lstStyle/>
        <a:p>
          <a:endParaRPr lang="en-MY"/>
        </a:p>
      </dgm:t>
    </dgm:pt>
    <dgm:pt modelId="{237675DC-9240-4022-89C4-75C7D46E9927}" type="sibTrans" cxnId="{DC2CB370-E9FA-4D68-95F4-A81A46D68E33}">
      <dgm:prSet/>
      <dgm:spPr/>
      <dgm:t>
        <a:bodyPr/>
        <a:lstStyle/>
        <a:p>
          <a:endParaRPr lang="en-MY"/>
        </a:p>
      </dgm:t>
    </dgm:pt>
    <dgm:pt modelId="{BD6C6D68-ECF8-4AB9-9A89-3415F70382A6}" type="pres">
      <dgm:prSet presAssocID="{4D7DF7AF-D8D8-4518-9CAD-BB4A5E3CAB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F54240CB-0701-4C28-A006-8200E5F33246}" type="pres">
      <dgm:prSet presAssocID="{884F7B1D-843E-4A04-AB85-FA36F9F6F39C}" presName="compositeNode" presStyleCnt="0">
        <dgm:presLayoutVars>
          <dgm:bulletEnabled val="1"/>
        </dgm:presLayoutVars>
      </dgm:prSet>
      <dgm:spPr/>
    </dgm:pt>
    <dgm:pt modelId="{F106F8B7-C863-48A4-8BF3-CD21A2382244}" type="pres">
      <dgm:prSet presAssocID="{884F7B1D-843E-4A04-AB85-FA36F9F6F39C}" presName="bgRect" presStyleLbl="node1" presStyleIdx="0" presStyleCnt="3"/>
      <dgm:spPr/>
      <dgm:t>
        <a:bodyPr/>
        <a:lstStyle/>
        <a:p>
          <a:endParaRPr lang="en-MY"/>
        </a:p>
      </dgm:t>
    </dgm:pt>
    <dgm:pt modelId="{C3F50E1E-6C58-4AD0-AA2F-4EFB1C1ABEEF}" type="pres">
      <dgm:prSet presAssocID="{884F7B1D-843E-4A04-AB85-FA36F9F6F39C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3A2CA52F-FDBC-43D1-9E6C-036FFF4DFBF0}" type="pres">
      <dgm:prSet presAssocID="{884F7B1D-843E-4A04-AB85-FA36F9F6F39C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EB2AACBC-2704-4708-8276-2514488156BF}" type="pres">
      <dgm:prSet presAssocID="{96854EE5-2036-4E15-BC52-9885B74CE669}" presName="hSp" presStyleCnt="0"/>
      <dgm:spPr/>
    </dgm:pt>
    <dgm:pt modelId="{3CBB3E6F-76A7-4A1A-BF73-487105E38B4F}" type="pres">
      <dgm:prSet presAssocID="{96854EE5-2036-4E15-BC52-9885B74CE669}" presName="vProcSp" presStyleCnt="0"/>
      <dgm:spPr/>
    </dgm:pt>
    <dgm:pt modelId="{5C90FA5E-64F6-4A76-933E-3DB7C6947A3A}" type="pres">
      <dgm:prSet presAssocID="{96854EE5-2036-4E15-BC52-9885B74CE669}" presName="vSp1" presStyleCnt="0"/>
      <dgm:spPr/>
    </dgm:pt>
    <dgm:pt modelId="{EFC5A929-5703-4EC6-9E54-F02839D2D874}" type="pres">
      <dgm:prSet presAssocID="{96854EE5-2036-4E15-BC52-9885B74CE669}" presName="simulatedConn" presStyleLbl="solidFgAcc1" presStyleIdx="0" presStyleCnt="2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BDC9F91A-390C-4877-9A2F-B747A83A4543}" type="pres">
      <dgm:prSet presAssocID="{96854EE5-2036-4E15-BC52-9885B74CE669}" presName="vSp2" presStyleCnt="0"/>
      <dgm:spPr/>
    </dgm:pt>
    <dgm:pt modelId="{0365353A-5FA0-4E14-B3B2-643FBCBB636B}" type="pres">
      <dgm:prSet presAssocID="{96854EE5-2036-4E15-BC52-9885B74CE669}" presName="sibTrans" presStyleCnt="0"/>
      <dgm:spPr/>
    </dgm:pt>
    <dgm:pt modelId="{283DAC6D-D194-4042-9E5A-30391046D854}" type="pres">
      <dgm:prSet presAssocID="{66FDFE23-8E7B-47D4-B67A-660C5A13862C}" presName="compositeNode" presStyleCnt="0">
        <dgm:presLayoutVars>
          <dgm:bulletEnabled val="1"/>
        </dgm:presLayoutVars>
      </dgm:prSet>
      <dgm:spPr/>
    </dgm:pt>
    <dgm:pt modelId="{2A310090-8768-4B42-A40D-29316971669C}" type="pres">
      <dgm:prSet presAssocID="{66FDFE23-8E7B-47D4-B67A-660C5A13862C}" presName="bgRect" presStyleLbl="node1" presStyleIdx="1" presStyleCnt="3"/>
      <dgm:spPr/>
      <dgm:t>
        <a:bodyPr/>
        <a:lstStyle/>
        <a:p>
          <a:endParaRPr lang="en-MY"/>
        </a:p>
      </dgm:t>
    </dgm:pt>
    <dgm:pt modelId="{A742E5C1-C598-4F0A-8C85-0991490B4EF1}" type="pres">
      <dgm:prSet presAssocID="{66FDFE23-8E7B-47D4-B67A-660C5A13862C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640C1EEC-B362-446C-89D8-1B2813E90F70}" type="pres">
      <dgm:prSet presAssocID="{66FDFE23-8E7B-47D4-B67A-660C5A13862C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ABA370B8-6FE6-47A8-870C-24CAB6E49977}" type="pres">
      <dgm:prSet presAssocID="{CE1A34C3-9ED7-4AB3-950A-9DDDD2D0AFEF}" presName="hSp" presStyleCnt="0"/>
      <dgm:spPr/>
    </dgm:pt>
    <dgm:pt modelId="{312BEFC7-7336-4093-8C52-3D76F2F8B179}" type="pres">
      <dgm:prSet presAssocID="{CE1A34C3-9ED7-4AB3-950A-9DDDD2D0AFEF}" presName="vProcSp" presStyleCnt="0"/>
      <dgm:spPr/>
    </dgm:pt>
    <dgm:pt modelId="{348D43A2-1225-432B-BBD6-B1F974BB013A}" type="pres">
      <dgm:prSet presAssocID="{CE1A34C3-9ED7-4AB3-950A-9DDDD2D0AFEF}" presName="vSp1" presStyleCnt="0"/>
      <dgm:spPr/>
    </dgm:pt>
    <dgm:pt modelId="{A2C9E039-202C-4F69-BB0B-D7E2747CB3DF}" type="pres">
      <dgm:prSet presAssocID="{CE1A34C3-9ED7-4AB3-950A-9DDDD2D0AFEF}" presName="simulatedConn" presStyleLbl="solidFgAcc1" presStyleIdx="1" presStyleCnt="2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9C8CC55-DF01-4C89-AA4F-B576153CF759}" type="pres">
      <dgm:prSet presAssocID="{CE1A34C3-9ED7-4AB3-950A-9DDDD2D0AFEF}" presName="vSp2" presStyleCnt="0"/>
      <dgm:spPr/>
    </dgm:pt>
    <dgm:pt modelId="{B6DE1E4C-5BDD-43CC-BEB3-704D38276F14}" type="pres">
      <dgm:prSet presAssocID="{CE1A34C3-9ED7-4AB3-950A-9DDDD2D0AFEF}" presName="sibTrans" presStyleCnt="0"/>
      <dgm:spPr/>
    </dgm:pt>
    <dgm:pt modelId="{963F9DBA-AAB4-4FAA-86F1-F388F4D38D67}" type="pres">
      <dgm:prSet presAssocID="{A3E8AC21-6760-4CB4-B1C6-A0CA47C408FD}" presName="compositeNode" presStyleCnt="0">
        <dgm:presLayoutVars>
          <dgm:bulletEnabled val="1"/>
        </dgm:presLayoutVars>
      </dgm:prSet>
      <dgm:spPr/>
    </dgm:pt>
    <dgm:pt modelId="{CFBDB05A-49CD-4233-A4A8-6C9365D74229}" type="pres">
      <dgm:prSet presAssocID="{A3E8AC21-6760-4CB4-B1C6-A0CA47C408FD}" presName="bgRect" presStyleLbl="node1" presStyleIdx="2" presStyleCnt="3" custLinFactNeighborX="23" custLinFactNeighborY="5748"/>
      <dgm:spPr/>
      <dgm:t>
        <a:bodyPr/>
        <a:lstStyle/>
        <a:p>
          <a:endParaRPr lang="en-MY"/>
        </a:p>
      </dgm:t>
    </dgm:pt>
    <dgm:pt modelId="{B381AB5E-F547-487B-AE66-B15FC91B5C87}" type="pres">
      <dgm:prSet presAssocID="{A3E8AC21-6760-4CB4-B1C6-A0CA47C408FD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6CBD77C-EDA8-42C7-B4EF-48A6CB1F73CE}" type="pres">
      <dgm:prSet presAssocID="{A3E8AC21-6760-4CB4-B1C6-A0CA47C408F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85F96323-C893-4824-906A-27C5242745CA}" type="presOf" srcId="{A3E8AC21-6760-4CB4-B1C6-A0CA47C408FD}" destId="{CFBDB05A-49CD-4233-A4A8-6C9365D74229}" srcOrd="0" destOrd="0" presId="urn:microsoft.com/office/officeart/2005/8/layout/hProcess7#1"/>
    <dgm:cxn modelId="{D4CA40AA-D03C-48E0-A2CB-48E17649C231}" srcId="{4D7DF7AF-D8D8-4518-9CAD-BB4A5E3CABFC}" destId="{A3E8AC21-6760-4CB4-B1C6-A0CA47C408FD}" srcOrd="2" destOrd="0" parTransId="{97E76255-6FB1-4E37-AA1F-56DB0828CBA8}" sibTransId="{E88FA727-6846-4480-9189-665B6123762A}"/>
    <dgm:cxn modelId="{6AC4E93A-461C-464E-A924-F206BB60BD87}" srcId="{4D7DF7AF-D8D8-4518-9CAD-BB4A5E3CABFC}" destId="{884F7B1D-843E-4A04-AB85-FA36F9F6F39C}" srcOrd="0" destOrd="0" parTransId="{EA8EC377-99FA-460C-8CA2-EEA58BEF0DE2}" sibTransId="{96854EE5-2036-4E15-BC52-9885B74CE669}"/>
    <dgm:cxn modelId="{2E768BE5-0F2F-45C2-8649-91527F30DE35}" type="presOf" srcId="{66FDFE23-8E7B-47D4-B67A-660C5A13862C}" destId="{A742E5C1-C598-4F0A-8C85-0991490B4EF1}" srcOrd="1" destOrd="0" presId="urn:microsoft.com/office/officeart/2005/8/layout/hProcess7#1"/>
    <dgm:cxn modelId="{705E155F-44AF-46BD-A49E-1262ACE8B70A}" type="presOf" srcId="{80E7516F-65BF-4E6F-8088-C688E6090E88}" destId="{640C1EEC-B362-446C-89D8-1B2813E90F70}" srcOrd="0" destOrd="0" presId="urn:microsoft.com/office/officeart/2005/8/layout/hProcess7#1"/>
    <dgm:cxn modelId="{26A87AA1-2B20-46DE-A36B-17FE94BCAD73}" type="presOf" srcId="{5AF385B9-F662-42BA-8177-F47D59D7585E}" destId="{86CBD77C-EDA8-42C7-B4EF-48A6CB1F73CE}" srcOrd="0" destOrd="0" presId="urn:microsoft.com/office/officeart/2005/8/layout/hProcess7#1"/>
    <dgm:cxn modelId="{3845CBF9-661E-406D-8DBD-4D90AD2F59E5}" type="presOf" srcId="{66FDFE23-8E7B-47D4-B67A-660C5A13862C}" destId="{2A310090-8768-4B42-A40D-29316971669C}" srcOrd="0" destOrd="0" presId="urn:microsoft.com/office/officeart/2005/8/layout/hProcess7#1"/>
    <dgm:cxn modelId="{F34523B1-5C9D-425C-B1C7-C70FEC4F6C2E}" srcId="{66FDFE23-8E7B-47D4-B67A-660C5A13862C}" destId="{80E7516F-65BF-4E6F-8088-C688E6090E88}" srcOrd="0" destOrd="0" parTransId="{E3305B2B-7123-40D3-BBA0-6B986A7DEEDB}" sibTransId="{23B6002E-B174-4337-B9A5-644848F75D99}"/>
    <dgm:cxn modelId="{B195A6F0-D7FA-465E-8F67-F6472967FC1E}" srcId="{4D7DF7AF-D8D8-4518-9CAD-BB4A5E3CABFC}" destId="{66FDFE23-8E7B-47D4-B67A-660C5A13862C}" srcOrd="1" destOrd="0" parTransId="{CF71EDEA-EB3F-42D6-95FE-CB9FEAF61DFD}" sibTransId="{CE1A34C3-9ED7-4AB3-950A-9DDDD2D0AFEF}"/>
    <dgm:cxn modelId="{D2CFAA59-3F1C-4D1F-A5BB-84A8C6AF4173}" type="presOf" srcId="{884F7B1D-843E-4A04-AB85-FA36F9F6F39C}" destId="{C3F50E1E-6C58-4AD0-AA2F-4EFB1C1ABEEF}" srcOrd="1" destOrd="0" presId="urn:microsoft.com/office/officeart/2005/8/layout/hProcess7#1"/>
    <dgm:cxn modelId="{B2D423D4-8556-4AF8-92F6-524EFEC3E31C}" type="presOf" srcId="{F6716FA7-56A1-480D-9DDB-B993E87E288B}" destId="{3A2CA52F-FDBC-43D1-9E6C-036FFF4DFBF0}" srcOrd="0" destOrd="0" presId="urn:microsoft.com/office/officeart/2005/8/layout/hProcess7#1"/>
    <dgm:cxn modelId="{206FEF2F-E686-4E2F-9F4A-E58758438D82}" type="presOf" srcId="{884F7B1D-843E-4A04-AB85-FA36F9F6F39C}" destId="{F106F8B7-C863-48A4-8BF3-CD21A2382244}" srcOrd="0" destOrd="0" presId="urn:microsoft.com/office/officeart/2005/8/layout/hProcess7#1"/>
    <dgm:cxn modelId="{463C43E5-B90D-45D0-9B4B-F6E3992C49AE}" srcId="{884F7B1D-843E-4A04-AB85-FA36F9F6F39C}" destId="{F6716FA7-56A1-480D-9DDB-B993E87E288B}" srcOrd="0" destOrd="0" parTransId="{34160652-A137-46F4-9717-9B7D7D0BC590}" sibTransId="{69FD4F08-403D-4512-89BD-7EEAF1774A87}"/>
    <dgm:cxn modelId="{F449CEED-18A4-4251-B80B-38F81FDCAEAF}" type="presOf" srcId="{A3E8AC21-6760-4CB4-B1C6-A0CA47C408FD}" destId="{B381AB5E-F547-487B-AE66-B15FC91B5C87}" srcOrd="1" destOrd="0" presId="urn:microsoft.com/office/officeart/2005/8/layout/hProcess7#1"/>
    <dgm:cxn modelId="{DC2CB370-E9FA-4D68-95F4-A81A46D68E33}" srcId="{A3E8AC21-6760-4CB4-B1C6-A0CA47C408FD}" destId="{5AF385B9-F662-42BA-8177-F47D59D7585E}" srcOrd="0" destOrd="0" parTransId="{6CEE5E34-2928-45B3-8F7A-30C2F49AAC31}" sibTransId="{237675DC-9240-4022-89C4-75C7D46E9927}"/>
    <dgm:cxn modelId="{E1430FD1-2AE2-4588-A2DF-CC8B7F3C5276}" type="presOf" srcId="{4D7DF7AF-D8D8-4518-9CAD-BB4A5E3CABFC}" destId="{BD6C6D68-ECF8-4AB9-9A89-3415F70382A6}" srcOrd="0" destOrd="0" presId="urn:microsoft.com/office/officeart/2005/8/layout/hProcess7#1"/>
    <dgm:cxn modelId="{CACE2ECF-3AC8-459C-8C37-F9F62DE87166}" type="presParOf" srcId="{BD6C6D68-ECF8-4AB9-9A89-3415F70382A6}" destId="{F54240CB-0701-4C28-A006-8200E5F33246}" srcOrd="0" destOrd="0" presId="urn:microsoft.com/office/officeart/2005/8/layout/hProcess7#1"/>
    <dgm:cxn modelId="{8491B4C0-498C-4953-8A9B-1BCD70657F6D}" type="presParOf" srcId="{F54240CB-0701-4C28-A006-8200E5F33246}" destId="{F106F8B7-C863-48A4-8BF3-CD21A2382244}" srcOrd="0" destOrd="0" presId="urn:microsoft.com/office/officeart/2005/8/layout/hProcess7#1"/>
    <dgm:cxn modelId="{FA841AAB-32AD-4981-90BD-8EC22E4FF0BB}" type="presParOf" srcId="{F54240CB-0701-4C28-A006-8200E5F33246}" destId="{C3F50E1E-6C58-4AD0-AA2F-4EFB1C1ABEEF}" srcOrd="1" destOrd="0" presId="urn:microsoft.com/office/officeart/2005/8/layout/hProcess7#1"/>
    <dgm:cxn modelId="{B21CA75F-4304-4C30-BFD0-6782B6E54108}" type="presParOf" srcId="{F54240CB-0701-4C28-A006-8200E5F33246}" destId="{3A2CA52F-FDBC-43D1-9E6C-036FFF4DFBF0}" srcOrd="2" destOrd="0" presId="urn:microsoft.com/office/officeart/2005/8/layout/hProcess7#1"/>
    <dgm:cxn modelId="{898EC3E0-B062-4198-A50F-630234619BA1}" type="presParOf" srcId="{BD6C6D68-ECF8-4AB9-9A89-3415F70382A6}" destId="{EB2AACBC-2704-4708-8276-2514488156BF}" srcOrd="1" destOrd="0" presId="urn:microsoft.com/office/officeart/2005/8/layout/hProcess7#1"/>
    <dgm:cxn modelId="{E8E5D543-000C-4972-A09E-A74C251B05CD}" type="presParOf" srcId="{BD6C6D68-ECF8-4AB9-9A89-3415F70382A6}" destId="{3CBB3E6F-76A7-4A1A-BF73-487105E38B4F}" srcOrd="2" destOrd="0" presId="urn:microsoft.com/office/officeart/2005/8/layout/hProcess7#1"/>
    <dgm:cxn modelId="{BF99B307-93E4-4D7D-91C9-1A90E094DD0F}" type="presParOf" srcId="{3CBB3E6F-76A7-4A1A-BF73-487105E38B4F}" destId="{5C90FA5E-64F6-4A76-933E-3DB7C6947A3A}" srcOrd="0" destOrd="0" presId="urn:microsoft.com/office/officeart/2005/8/layout/hProcess7#1"/>
    <dgm:cxn modelId="{9C61D3A3-1B3F-4E89-B0A3-51B3E60D67FB}" type="presParOf" srcId="{3CBB3E6F-76A7-4A1A-BF73-487105E38B4F}" destId="{EFC5A929-5703-4EC6-9E54-F02839D2D874}" srcOrd="1" destOrd="0" presId="urn:microsoft.com/office/officeart/2005/8/layout/hProcess7#1"/>
    <dgm:cxn modelId="{9AA7B035-6C72-42A4-B6A6-5A2E6AD79133}" type="presParOf" srcId="{3CBB3E6F-76A7-4A1A-BF73-487105E38B4F}" destId="{BDC9F91A-390C-4877-9A2F-B747A83A4543}" srcOrd="2" destOrd="0" presId="urn:microsoft.com/office/officeart/2005/8/layout/hProcess7#1"/>
    <dgm:cxn modelId="{A352324B-BCA3-45E5-8B50-F8D1544E77B8}" type="presParOf" srcId="{BD6C6D68-ECF8-4AB9-9A89-3415F70382A6}" destId="{0365353A-5FA0-4E14-B3B2-643FBCBB636B}" srcOrd="3" destOrd="0" presId="urn:microsoft.com/office/officeart/2005/8/layout/hProcess7#1"/>
    <dgm:cxn modelId="{610E09EA-27EE-45D9-B48F-A50694919354}" type="presParOf" srcId="{BD6C6D68-ECF8-4AB9-9A89-3415F70382A6}" destId="{283DAC6D-D194-4042-9E5A-30391046D854}" srcOrd="4" destOrd="0" presId="urn:microsoft.com/office/officeart/2005/8/layout/hProcess7#1"/>
    <dgm:cxn modelId="{50AD3CE8-9B8F-4765-B182-4129A9375CBB}" type="presParOf" srcId="{283DAC6D-D194-4042-9E5A-30391046D854}" destId="{2A310090-8768-4B42-A40D-29316971669C}" srcOrd="0" destOrd="0" presId="urn:microsoft.com/office/officeart/2005/8/layout/hProcess7#1"/>
    <dgm:cxn modelId="{A992AB5E-44FE-4A6F-A769-393AD1B20E86}" type="presParOf" srcId="{283DAC6D-D194-4042-9E5A-30391046D854}" destId="{A742E5C1-C598-4F0A-8C85-0991490B4EF1}" srcOrd="1" destOrd="0" presId="urn:microsoft.com/office/officeart/2005/8/layout/hProcess7#1"/>
    <dgm:cxn modelId="{F27AB860-C47C-4B20-BF5B-BDC71F691A87}" type="presParOf" srcId="{283DAC6D-D194-4042-9E5A-30391046D854}" destId="{640C1EEC-B362-446C-89D8-1B2813E90F70}" srcOrd="2" destOrd="0" presId="urn:microsoft.com/office/officeart/2005/8/layout/hProcess7#1"/>
    <dgm:cxn modelId="{667F2BEA-E44D-4D94-9487-8D4F748322E8}" type="presParOf" srcId="{BD6C6D68-ECF8-4AB9-9A89-3415F70382A6}" destId="{ABA370B8-6FE6-47A8-870C-24CAB6E49977}" srcOrd="5" destOrd="0" presId="urn:microsoft.com/office/officeart/2005/8/layout/hProcess7#1"/>
    <dgm:cxn modelId="{3939FFCF-475A-422E-90FC-AC0FE2A16508}" type="presParOf" srcId="{BD6C6D68-ECF8-4AB9-9A89-3415F70382A6}" destId="{312BEFC7-7336-4093-8C52-3D76F2F8B179}" srcOrd="6" destOrd="0" presId="urn:microsoft.com/office/officeart/2005/8/layout/hProcess7#1"/>
    <dgm:cxn modelId="{4F307F23-7A57-4AD2-8800-BC105C855D83}" type="presParOf" srcId="{312BEFC7-7336-4093-8C52-3D76F2F8B179}" destId="{348D43A2-1225-432B-BBD6-B1F974BB013A}" srcOrd="0" destOrd="0" presId="urn:microsoft.com/office/officeart/2005/8/layout/hProcess7#1"/>
    <dgm:cxn modelId="{7C92F221-917C-4365-B671-8D47F7A733C9}" type="presParOf" srcId="{312BEFC7-7336-4093-8C52-3D76F2F8B179}" destId="{A2C9E039-202C-4F69-BB0B-D7E2747CB3DF}" srcOrd="1" destOrd="0" presId="urn:microsoft.com/office/officeart/2005/8/layout/hProcess7#1"/>
    <dgm:cxn modelId="{19248AF6-2A18-44FE-AE17-D8CA5E7B3163}" type="presParOf" srcId="{312BEFC7-7336-4093-8C52-3D76F2F8B179}" destId="{49C8CC55-DF01-4C89-AA4F-B576153CF759}" srcOrd="2" destOrd="0" presId="urn:microsoft.com/office/officeart/2005/8/layout/hProcess7#1"/>
    <dgm:cxn modelId="{71D664E3-0A59-4536-A607-62CD3B514A1B}" type="presParOf" srcId="{BD6C6D68-ECF8-4AB9-9A89-3415F70382A6}" destId="{B6DE1E4C-5BDD-43CC-BEB3-704D38276F14}" srcOrd="7" destOrd="0" presId="urn:microsoft.com/office/officeart/2005/8/layout/hProcess7#1"/>
    <dgm:cxn modelId="{992044C6-5722-44BD-88F3-8649B216B55F}" type="presParOf" srcId="{BD6C6D68-ECF8-4AB9-9A89-3415F70382A6}" destId="{963F9DBA-AAB4-4FAA-86F1-F388F4D38D67}" srcOrd="8" destOrd="0" presId="urn:microsoft.com/office/officeart/2005/8/layout/hProcess7#1"/>
    <dgm:cxn modelId="{F73202BE-2BF3-412B-A3EB-E10A1D873F7E}" type="presParOf" srcId="{963F9DBA-AAB4-4FAA-86F1-F388F4D38D67}" destId="{CFBDB05A-49CD-4233-A4A8-6C9365D74229}" srcOrd="0" destOrd="0" presId="urn:microsoft.com/office/officeart/2005/8/layout/hProcess7#1"/>
    <dgm:cxn modelId="{C62E9A5D-A291-42AA-955F-3085C2044EFC}" type="presParOf" srcId="{963F9DBA-AAB4-4FAA-86F1-F388F4D38D67}" destId="{B381AB5E-F547-487B-AE66-B15FC91B5C87}" srcOrd="1" destOrd="0" presId="urn:microsoft.com/office/officeart/2005/8/layout/hProcess7#1"/>
    <dgm:cxn modelId="{FFA887EA-4CAD-41B5-BCC7-673CDF4082AE}" type="presParOf" srcId="{963F9DBA-AAB4-4FAA-86F1-F388F4D38D67}" destId="{86CBD77C-EDA8-42C7-B4EF-48A6CB1F73CE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6F8B7-C863-48A4-8BF3-CD21A2382244}">
      <dsp:nvSpPr>
        <dsp:cNvPr id="0" name=""/>
        <dsp:cNvSpPr/>
      </dsp:nvSpPr>
      <dsp:spPr>
        <a:xfrm>
          <a:off x="484" y="0"/>
          <a:ext cx="2084781" cy="1348008"/>
        </a:xfrm>
        <a:prstGeom prst="roundRect">
          <a:avLst>
            <a:gd name="adj" fmla="val 5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Data</a:t>
          </a:r>
          <a:endParaRPr lang="en-MY" sz="2300" kern="1200" dirty="0"/>
        </a:p>
      </dsp:txBody>
      <dsp:txXfrm rot="16200000">
        <a:off x="-343720" y="344205"/>
        <a:ext cx="1105366" cy="416956"/>
      </dsp:txXfrm>
    </dsp:sp>
    <dsp:sp modelId="{3A2CA52F-FDBC-43D1-9E6C-036FFF4DFBF0}">
      <dsp:nvSpPr>
        <dsp:cNvPr id="0" name=""/>
        <dsp:cNvSpPr/>
      </dsp:nvSpPr>
      <dsp:spPr>
        <a:xfrm>
          <a:off x="417440" y="0"/>
          <a:ext cx="1553162" cy="13480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Alarm logs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Event logs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Rated usage data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Network topology </a:t>
          </a:r>
          <a:endParaRPr lang="en-MY" sz="1500" kern="1200" dirty="0"/>
        </a:p>
      </dsp:txBody>
      <dsp:txXfrm>
        <a:off x="417440" y="0"/>
        <a:ext cx="1553162" cy="1348008"/>
      </dsp:txXfrm>
    </dsp:sp>
    <dsp:sp modelId="{2A310090-8768-4B42-A40D-29316971669C}">
      <dsp:nvSpPr>
        <dsp:cNvPr id="0" name=""/>
        <dsp:cNvSpPr/>
      </dsp:nvSpPr>
      <dsp:spPr>
        <a:xfrm>
          <a:off x="2158233" y="0"/>
          <a:ext cx="2084781" cy="1348008"/>
        </a:xfrm>
        <a:prstGeom prst="roundRect">
          <a:avLst>
            <a:gd name="adj" fmla="val 5000"/>
          </a:avLst>
        </a:prstGeom>
        <a:solidFill>
          <a:srgbClr val="00B050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Analysis</a:t>
          </a:r>
          <a:endParaRPr lang="en-MY" sz="2300" kern="1200" dirty="0"/>
        </a:p>
      </dsp:txBody>
      <dsp:txXfrm rot="16200000">
        <a:off x="1814028" y="344205"/>
        <a:ext cx="1105366" cy="416956"/>
      </dsp:txXfrm>
    </dsp:sp>
    <dsp:sp modelId="{EFC5A929-5703-4EC6-9E54-F02839D2D874}">
      <dsp:nvSpPr>
        <dsp:cNvPr id="0" name=""/>
        <dsp:cNvSpPr/>
      </dsp:nvSpPr>
      <dsp:spPr>
        <a:xfrm rot="5400000">
          <a:off x="2069614" y="999140"/>
          <a:ext cx="198085" cy="312717"/>
        </a:xfrm>
        <a:prstGeom prst="flowChartExtra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C1EEC-B362-446C-89D8-1B2813E90F70}">
      <dsp:nvSpPr>
        <dsp:cNvPr id="0" name=""/>
        <dsp:cNvSpPr/>
      </dsp:nvSpPr>
      <dsp:spPr>
        <a:xfrm>
          <a:off x="2575189" y="0"/>
          <a:ext cx="1553162" cy="13480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Critical alarm / issue  prediction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Revenue impact analysis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Root cause insights</a:t>
          </a:r>
          <a:endParaRPr lang="en-MY" sz="1500" kern="1200" dirty="0"/>
        </a:p>
      </dsp:txBody>
      <dsp:txXfrm>
        <a:off x="2575189" y="0"/>
        <a:ext cx="1553162" cy="1348008"/>
      </dsp:txXfrm>
    </dsp:sp>
    <dsp:sp modelId="{CFBDB05A-49CD-4233-A4A8-6C9365D74229}">
      <dsp:nvSpPr>
        <dsp:cNvPr id="0" name=""/>
        <dsp:cNvSpPr/>
      </dsp:nvSpPr>
      <dsp:spPr>
        <a:xfrm>
          <a:off x="4316462" y="0"/>
          <a:ext cx="2084781" cy="1348008"/>
        </a:xfrm>
        <a:prstGeom prst="roundRect">
          <a:avLst>
            <a:gd name="adj" fmla="val 500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Action</a:t>
          </a:r>
          <a:endParaRPr lang="en-MY" sz="2300" kern="1200" dirty="0"/>
        </a:p>
      </dsp:txBody>
      <dsp:txXfrm rot="16200000">
        <a:off x="3972257" y="344205"/>
        <a:ext cx="1105366" cy="416956"/>
      </dsp:txXfrm>
    </dsp:sp>
    <dsp:sp modelId="{A2C9E039-202C-4F69-BB0B-D7E2747CB3DF}">
      <dsp:nvSpPr>
        <dsp:cNvPr id="0" name=""/>
        <dsp:cNvSpPr/>
      </dsp:nvSpPr>
      <dsp:spPr>
        <a:xfrm rot="5400000">
          <a:off x="4227363" y="999140"/>
          <a:ext cx="198085" cy="312717"/>
        </a:xfrm>
        <a:prstGeom prst="flowChartExtra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BD77C-EDA8-42C7-B4EF-48A6CB1F73CE}">
      <dsp:nvSpPr>
        <dsp:cNvPr id="0" name=""/>
        <dsp:cNvSpPr/>
      </dsp:nvSpPr>
      <dsp:spPr>
        <a:xfrm>
          <a:off x="4733418" y="0"/>
          <a:ext cx="1553162" cy="13480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Proactive maintenance for issues prevention</a:t>
          </a:r>
          <a:endParaRPr lang="en-MY" sz="1500" kern="1200" dirty="0"/>
        </a:p>
      </dsp:txBody>
      <dsp:txXfrm>
        <a:off x="4733418" y="0"/>
        <a:ext cx="1553162" cy="134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7CFA9-D06B-4091-8361-495D5E8BB446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1D620-E7BB-46B9-B53C-E941102B333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19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1D620-E7BB-46B9-B53C-E941102B333D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364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CD27C-D22B-4D12-8393-A72F5D43C5A4}" type="slidenum">
              <a:rPr lang="fi-FI" smtClean="0"/>
              <a:pPr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8562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CD27C-D22B-4D12-8393-A72F5D43C5A4}" type="slidenum">
              <a:rPr lang="fi-FI" smtClean="0"/>
              <a:pPr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814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4079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2889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898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8929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777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784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31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4842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4167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791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871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2267-8BD7-4FBD-9AE6-6A3C1C68E1F2}" type="datetimeFigureOut">
              <a:rPr lang="en-NZ" smtClean="0"/>
              <a:t>10/04/2017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A70E9-29AE-4FE8-BE59-05A6B3DDA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981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04989" cy="7565334"/>
          </a:xfrm>
          <a:prstGeom prst="rect">
            <a:avLst/>
          </a:prstGeom>
        </p:spPr>
      </p:pic>
      <p:sp>
        <p:nvSpPr>
          <p:cNvPr id="7" name="Footer Placeholder 1"/>
          <p:cNvSpPr txBox="1">
            <a:spLocks/>
          </p:cNvSpPr>
          <p:nvPr/>
        </p:nvSpPr>
        <p:spPr>
          <a:xfrm>
            <a:off x="1988500" y="5413853"/>
            <a:ext cx="2514600" cy="189000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fi-FI"/>
            </a:defPPr>
            <a:lvl1pPr marL="0" algn="l" defTabSz="914400" rtl="0" eaLnBrk="1" latinLnBrk="0" hangingPunct="1">
              <a:defRPr lang="fi-FI" sz="800" b="0" kern="0" cap="all" spc="7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800" b="0" i="0" u="none" strike="noStrike" kern="0" cap="all" spc="7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wen</a:t>
            </a:r>
            <a:r>
              <a:rPr kumimoji="0" lang="en-NZ" sz="800" b="0" i="0" u="none" strike="noStrike" kern="0" cap="all" spc="7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NZ" sz="800" b="0" i="0" u="none" strike="noStrike" kern="0" cap="all" spc="7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jhe</a:t>
            </a:r>
            <a:r>
              <a:rPr kumimoji="0" lang="en-NZ" sz="800" b="0" i="0" u="none" strike="noStrike" kern="0" cap="all" spc="7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lee</a:t>
            </a:r>
            <a:r>
              <a:rPr kumimoji="0" lang="en-NZ" sz="800" b="0" i="0" u="none" strike="noStrike" kern="0" cap="all" spc="7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2017 </a:t>
            </a:r>
            <a:endParaRPr kumimoji="0" lang="en-NZ" sz="800" b="0" i="0" u="none" strike="noStrike" kern="0" cap="all" spc="7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988500" y="4263436"/>
            <a:ext cx="8403000" cy="923925"/>
          </a:xfrm>
        </p:spPr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bg1"/>
                </a:solidFill>
                <a:latin typeface="Impact" panose="020B0806030902050204" pitchFamily="34" charset="0"/>
              </a:rPr>
              <a:t>Critical Alarm/Network Restarts Prediction Use Case</a:t>
            </a:r>
            <a:endParaRPr lang="en-MY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401" y="1825874"/>
            <a:ext cx="8717065" cy="39608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80000" y="304803"/>
            <a:ext cx="8397272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Impact" panose="020B0806030902050204" pitchFamily="34" charset="0"/>
              </a:rPr>
              <a:t>Which predictors used in the model?</a:t>
            </a:r>
            <a:endParaRPr lang="en-US" sz="3600" dirty="0">
              <a:latin typeface="Impact" panose="020B0806030902050204" pitchFamily="34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401" y="1825874"/>
            <a:ext cx="8717065" cy="3960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7272" y="958142"/>
            <a:ext cx="2834728" cy="44933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3380" y="5786687"/>
            <a:ext cx="84898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variable given a weightage factor which root cause can be determined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1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759" y="105856"/>
            <a:ext cx="10515600" cy="1325563"/>
          </a:xfrm>
        </p:spPr>
        <p:txBody>
          <a:bodyPr>
            <a:normAutofit/>
          </a:bodyPr>
          <a:lstStyle/>
          <a:p>
            <a:r>
              <a:rPr lang="fi-FI" dirty="0">
                <a:latin typeface="Impact" panose="020B0806030902050204" pitchFamily="34" charset="0"/>
              </a:rPr>
              <a:t>The </a:t>
            </a:r>
            <a:r>
              <a:rPr lang="fi-FI" dirty="0" err="1">
                <a:latin typeface="Impact" panose="020B0806030902050204" pitchFamily="34" charset="0"/>
              </a:rPr>
              <a:t>Model</a:t>
            </a:r>
            <a:r>
              <a:rPr lang="fi-FI" dirty="0">
                <a:latin typeface="Impact" panose="020B0806030902050204" pitchFamily="34" charset="0"/>
              </a:rPr>
              <a:t> :</a:t>
            </a:r>
            <a:r>
              <a:rPr lang="fi-FI" dirty="0" err="1">
                <a:latin typeface="Impact" panose="020B0806030902050204" pitchFamily="34" charset="0"/>
              </a:rPr>
              <a:t>Model</a:t>
            </a:r>
            <a:r>
              <a:rPr lang="fi-FI" dirty="0">
                <a:latin typeface="Impact" panose="020B0806030902050204" pitchFamily="34" charset="0"/>
              </a:rPr>
              <a:t> </a:t>
            </a:r>
            <a:r>
              <a:rPr lang="fi-FI" dirty="0" err="1">
                <a:latin typeface="Impact" panose="020B0806030902050204" pitchFamily="34" charset="0"/>
              </a:rPr>
              <a:t>weights</a:t>
            </a:r>
            <a:r>
              <a:rPr lang="fi-FI" dirty="0">
                <a:latin typeface="Impact" panose="020B0806030902050204" pitchFamily="34" charset="0"/>
              </a:rPr>
              <a:t> </a:t>
            </a:r>
            <a:r>
              <a:rPr lang="fi-FI" dirty="0" err="1">
                <a:latin typeface="Impact" panose="020B0806030902050204" pitchFamily="34" charset="0"/>
              </a:rPr>
              <a:t>provide</a:t>
            </a:r>
            <a:r>
              <a:rPr lang="fi-FI" dirty="0">
                <a:latin typeface="Impact" panose="020B0806030902050204" pitchFamily="34" charset="0"/>
              </a:rPr>
              <a:t> </a:t>
            </a:r>
            <a:r>
              <a:rPr lang="fi-FI" dirty="0" err="1">
                <a:latin typeface="Impact" panose="020B0806030902050204" pitchFamily="34" charset="0"/>
              </a:rPr>
              <a:t>root</a:t>
            </a:r>
            <a:r>
              <a:rPr lang="fi-FI" dirty="0">
                <a:latin typeface="Impact" panose="020B0806030902050204" pitchFamily="34" charset="0"/>
              </a:rPr>
              <a:t> </a:t>
            </a:r>
            <a:r>
              <a:rPr lang="fi-FI" dirty="0" err="1">
                <a:latin typeface="Impact" panose="020B0806030902050204" pitchFamily="34" charset="0"/>
              </a:rPr>
              <a:t>cause</a:t>
            </a:r>
            <a:r>
              <a:rPr lang="fi-FI" dirty="0">
                <a:latin typeface="Impact" panose="020B0806030902050204" pitchFamily="34" charset="0"/>
              </a:rPr>
              <a:t> </a:t>
            </a:r>
            <a:r>
              <a:rPr lang="fi-FI" dirty="0" err="1">
                <a:latin typeface="Impact" panose="020B0806030902050204" pitchFamily="34" charset="0"/>
              </a:rPr>
              <a:t>insights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D9FF6-5C93-4DE6-94B5-83B907A70A77}" type="slidenum">
              <a:rPr lang="en-GB" noProof="0" smtClean="0"/>
              <a:pPr/>
              <a:t>11</a:t>
            </a:fld>
            <a:endParaRPr lang="en-GB" noProof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896583" y="1455732"/>
          <a:ext cx="3825180" cy="33260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7955"/>
                <a:gridCol w="657225"/>
              </a:tblGrid>
              <a:tr h="324000">
                <a:tc>
                  <a:txBody>
                    <a:bodyPr/>
                    <a:lstStyle/>
                    <a:p>
                      <a:r>
                        <a:rPr lang="fi-FI" sz="1100" dirty="0" smtClean="0"/>
                        <a:t>Increases RNC</a:t>
                      </a:r>
                      <a:r>
                        <a:rPr lang="fi-FI" sz="1100" baseline="0" dirty="0" smtClean="0"/>
                        <a:t> board restart </a:t>
                      </a:r>
                      <a:r>
                        <a:rPr lang="fi-FI" sz="1100" dirty="0" smtClean="0"/>
                        <a:t>probability</a:t>
                      </a:r>
                      <a:endParaRPr lang="en-US" sz="11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dirty="0" err="1" smtClean="0"/>
                        <a:t>Weight</a:t>
                      </a:r>
                      <a:endParaRPr lang="en-US" sz="11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rnc_llog_week_flag_0221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1.63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rnc_llog_week_flag_0207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1.30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rnc_ev_week_record_RncFunction_NodeRNC</a:t>
                      </a: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board </a:t>
                      </a:r>
                      <a:r>
                        <a:rPr lang="en-US" sz="11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restartCompleted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rnc_llog_week_flag_0022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1.09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rnc_llog_week_flag_0101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rnc_ev_week_record_A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Non-Local MAU Has Been Chosen as the Active Client. The Active Client MAU LDN: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b_al_day_flag_Ceased</a:t>
                      </a: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1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NAORZERO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0.70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rnc_llog_week_flag_0008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0.66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b_ev_week_record_SlotNew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PIU detected matches the defined configuration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0.65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b_ev_week_record_Licensing_FeatureChange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0.61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b_ev_week_record_NodeCredentialsinstalled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0.58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humidity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b"/>
                </a:tc>
              </a:tr>
              <a:tr h="180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...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27493"/>
              </p:ext>
            </p:extLst>
          </p:nvPr>
        </p:nvGraphicFramePr>
        <p:xfrm>
          <a:off x="6294366" y="1518010"/>
          <a:ext cx="3826800" cy="3133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007"/>
                <a:gridCol w="659793"/>
              </a:tblGrid>
              <a:tr h="324000">
                <a:tc>
                  <a:txBody>
                    <a:bodyPr/>
                    <a:lstStyle/>
                    <a:p>
                      <a:r>
                        <a:rPr lang="fi-FI" sz="1100" dirty="0" smtClean="0"/>
                        <a:t>Decreases RNC</a:t>
                      </a:r>
                      <a:r>
                        <a:rPr lang="fi-FI" sz="1100" baseline="0" dirty="0" smtClean="0"/>
                        <a:t> board restart </a:t>
                      </a:r>
                      <a:r>
                        <a:rPr lang="fi-FI" sz="1100" dirty="0" smtClean="0"/>
                        <a:t>probability</a:t>
                      </a:r>
                      <a:endParaRPr lang="en-US" sz="11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smtClean="0"/>
                        <a:t>Weight</a:t>
                      </a:r>
                      <a:endParaRPr lang="en-US" sz="11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-2.99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rnc_llog_week_flag_0108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-1.78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rnc_ev_day_record_A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Non-Local MAU Has Been Chosen as the Active Client. The Active Client MAU LDN: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-1.35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b_al_week_flag_Critical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-1.31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rnc_llog_week_flag_0118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-1.26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b_ev_week_record_Licensing_CapacityChange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CXCCLev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</a:t>
                      </a:r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HLim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NAORZERO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-1.17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rnc_ev_week_record_Default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router switch. </a:t>
                      </a: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IP_INTERFACE_DH_DEFAULTROUTER_SWITCH NAORZERO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-1.16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rnc_llog_week_flag_0206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-1.12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evo03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-1.08</a:t>
                      </a:r>
                    </a:p>
                  </a:txBody>
                  <a:tcPr marL="9525" marR="9525" marT="9525" marB="0" anchor="b"/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rnc15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-0.99</a:t>
                      </a:r>
                    </a:p>
                  </a:txBody>
                  <a:tcPr marL="9525" marR="9525" marT="9525" marB="0" anchor="b"/>
                </a:tc>
              </a:tr>
              <a:tr h="180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 dirty="0" smtClean="0">
                          <a:effectLst/>
                        </a:rPr>
                        <a:t>...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6001577" y="5902718"/>
            <a:ext cx="405765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model</a:t>
            </a:r>
            <a:r>
              <a:rPr lang="fi-FI" sz="1200" dirty="0"/>
              <a:t> </a:t>
            </a:r>
            <a:r>
              <a:rPr lang="fi-FI" sz="1200" dirty="0" err="1"/>
              <a:t>weights</a:t>
            </a:r>
            <a:r>
              <a:rPr lang="fi-FI" sz="1200" dirty="0"/>
              <a:t> </a:t>
            </a:r>
            <a:r>
              <a:rPr lang="fi-FI" sz="1200" dirty="0" err="1"/>
              <a:t>should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interpreted</a:t>
            </a:r>
            <a:r>
              <a:rPr lang="fi-FI" sz="1200" dirty="0"/>
              <a:t> </a:t>
            </a:r>
            <a:r>
              <a:rPr lang="fi-FI" sz="1200" dirty="0" err="1"/>
              <a:t>based</a:t>
            </a:r>
            <a:r>
              <a:rPr lang="fi-FI" sz="1200" dirty="0"/>
              <a:t> on </a:t>
            </a:r>
            <a:r>
              <a:rPr lang="fi-FI" sz="1200" dirty="0" err="1"/>
              <a:t>understanding</a:t>
            </a:r>
            <a:r>
              <a:rPr lang="fi-FI" sz="1200" dirty="0"/>
              <a:t> of the </a:t>
            </a:r>
            <a:r>
              <a:rPr lang="fi-FI" sz="1200" dirty="0" err="1"/>
              <a:t>managed</a:t>
            </a:r>
            <a:r>
              <a:rPr lang="fi-FI" sz="1200" dirty="0"/>
              <a:t> </a:t>
            </a:r>
            <a:r>
              <a:rPr lang="fi-FI" sz="1200" dirty="0" err="1"/>
              <a:t>network</a:t>
            </a:r>
            <a:r>
              <a:rPr lang="fi-FI" sz="1200" dirty="0"/>
              <a:t>, </a:t>
            </a:r>
            <a:r>
              <a:rPr lang="fi-FI" sz="1200" dirty="0" err="1"/>
              <a:t>since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weights</a:t>
            </a:r>
            <a:r>
              <a:rPr lang="fi-FI" sz="1200" dirty="0"/>
              <a:t> </a:t>
            </a:r>
            <a:r>
              <a:rPr lang="fi-FI" sz="1200" dirty="0" err="1"/>
              <a:t>may</a:t>
            </a:r>
            <a:r>
              <a:rPr lang="fi-FI" sz="1200" dirty="0"/>
              <a:t> </a:t>
            </a:r>
            <a:r>
              <a:rPr lang="fi-FI" sz="1200" dirty="0" err="1"/>
              <a:t>also</a:t>
            </a:r>
            <a:r>
              <a:rPr lang="fi-FI" sz="1200" dirty="0"/>
              <a:t> </a:t>
            </a:r>
            <a:r>
              <a:rPr lang="fi-FI" sz="1200" dirty="0" err="1"/>
              <a:t>result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correlation</a:t>
            </a:r>
            <a:r>
              <a:rPr lang="fi-FI" sz="1200" dirty="0"/>
              <a:t> with an </a:t>
            </a:r>
            <a:r>
              <a:rPr lang="fi-FI" sz="1200" dirty="0" err="1"/>
              <a:t>underlying</a:t>
            </a:r>
            <a:r>
              <a:rPr lang="fi-FI" sz="1200" dirty="0"/>
              <a:t> </a:t>
            </a:r>
            <a:r>
              <a:rPr lang="fi-FI" sz="1200" dirty="0" err="1"/>
              <a:t>cause</a:t>
            </a:r>
            <a:r>
              <a:rPr lang="fi-FI" sz="1200" dirty="0"/>
              <a:t> </a:t>
            </a:r>
            <a:r>
              <a:rPr lang="fi-FI" sz="1200" dirty="0" err="1"/>
              <a:t>not</a:t>
            </a:r>
            <a:r>
              <a:rPr lang="fi-FI" sz="1200" dirty="0"/>
              <a:t> </a:t>
            </a:r>
            <a:r>
              <a:rPr lang="fi-FI" sz="1200" dirty="0" err="1"/>
              <a:t>visible</a:t>
            </a:r>
            <a:r>
              <a:rPr lang="fi-FI" sz="1200" dirty="0"/>
              <a:t> in data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969226" y="4825170"/>
            <a:ext cx="3472076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Rnc_llog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– can be interpreted as if there are RNC board restarts previous week likelihood of RNC board restart increases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69226" y="5579552"/>
            <a:ext cx="3472076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Absence of ceased Alarms from Node B would increase 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probability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of future RNC board restarts – Have not fixed alarms?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710151" y="4764243"/>
            <a:ext cx="3472076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Certain RNC has low chances of RNC board restarts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710151" y="5231734"/>
            <a:ext cx="3472076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Absence of Node B License Capacity Change or RNC record of Default Router Switch decreases likelihood of RNC board restarts</a:t>
            </a:r>
          </a:p>
        </p:txBody>
      </p:sp>
    </p:spTree>
    <p:extLst>
      <p:ext uri="{BB962C8B-B14F-4D97-AF65-F5344CB8AC3E}">
        <p14:creationId xmlns:p14="http://schemas.microsoft.com/office/powerpoint/2010/main" val="9564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353730"/>
              </p:ext>
            </p:extLst>
          </p:nvPr>
        </p:nvGraphicFramePr>
        <p:xfrm>
          <a:off x="2145044" y="1730259"/>
          <a:ext cx="7929191" cy="407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i-FI" sz="3600" dirty="0" err="1">
                <a:latin typeface="Impact" panose="020B0806030902050204" pitchFamily="34" charset="0"/>
              </a:rPr>
              <a:t>Example</a:t>
            </a:r>
            <a:r>
              <a:rPr lang="fi-FI" sz="3600" dirty="0">
                <a:latin typeface="Impact" panose="020B0806030902050204" pitchFamily="34" charset="0"/>
              </a:rPr>
              <a:t>: 81% </a:t>
            </a:r>
            <a:r>
              <a:rPr lang="fi-FI" sz="3600" dirty="0" err="1">
                <a:latin typeface="Impact" panose="020B0806030902050204" pitchFamily="34" charset="0"/>
              </a:rPr>
              <a:t>accuracy</a:t>
            </a:r>
            <a:r>
              <a:rPr lang="fi-FI" sz="3600" dirty="0">
                <a:latin typeface="Impact" panose="020B0806030902050204" pitchFamily="34" charset="0"/>
              </a:rPr>
              <a:t> in </a:t>
            </a:r>
            <a:r>
              <a:rPr lang="fi-FI" sz="3600" dirty="0" err="1">
                <a:latin typeface="Impact" panose="020B0806030902050204" pitchFamily="34" charset="0"/>
              </a:rPr>
              <a:t>port</a:t>
            </a:r>
            <a:r>
              <a:rPr lang="fi-FI" sz="3600" dirty="0">
                <a:latin typeface="Impact" panose="020B0806030902050204" pitchFamily="34" charset="0"/>
              </a:rPr>
              <a:t> </a:t>
            </a:r>
            <a:r>
              <a:rPr lang="fi-FI" sz="3600" dirty="0" err="1">
                <a:latin typeface="Impact" panose="020B0806030902050204" pitchFamily="34" charset="0"/>
              </a:rPr>
              <a:t>failure</a:t>
            </a:r>
            <a:r>
              <a:rPr lang="fi-FI" sz="3600" dirty="0">
                <a:latin typeface="Impact" panose="020B0806030902050204" pitchFamily="34" charset="0"/>
              </a:rPr>
              <a:t> </a:t>
            </a:r>
            <a:r>
              <a:rPr lang="fi-FI" sz="3600" dirty="0" err="1">
                <a:latin typeface="Impact" panose="020B0806030902050204" pitchFamily="34" charset="0"/>
              </a:rPr>
              <a:t>prediction</a:t>
            </a:r>
            <a:r>
              <a:rPr lang="fi-FI" sz="3600" dirty="0">
                <a:latin typeface="Impact" panose="020B0806030902050204" pitchFamily="34" charset="0"/>
              </a:rPr>
              <a:t> </a:t>
            </a:r>
            <a:r>
              <a:rPr lang="fi-FI" sz="3600" dirty="0" err="1">
                <a:latin typeface="Impact" panose="020B0806030902050204" pitchFamily="34" charset="0"/>
              </a:rPr>
              <a:t>Accuracy</a:t>
            </a:r>
            <a:r>
              <a:rPr lang="fi-FI" sz="3600" dirty="0">
                <a:latin typeface="Impact" panose="020B0806030902050204" pitchFamily="34" charset="0"/>
              </a:rPr>
              <a:t> for 28 </a:t>
            </a:r>
            <a:r>
              <a:rPr lang="fi-FI" sz="3600" dirty="0" err="1">
                <a:latin typeface="Impact" panose="020B0806030902050204" pitchFamily="34" charset="0"/>
              </a:rPr>
              <a:t>Jul</a:t>
            </a:r>
            <a:r>
              <a:rPr lang="fi-FI" sz="3600" dirty="0">
                <a:latin typeface="Impact" panose="020B0806030902050204" pitchFamily="34" charset="0"/>
              </a:rPr>
              <a:t> (</a:t>
            </a:r>
            <a:r>
              <a:rPr lang="fi-FI" sz="3600" dirty="0" err="1">
                <a:latin typeface="Impact" panose="020B0806030902050204" pitchFamily="34" charset="0"/>
              </a:rPr>
              <a:t>prediction</a:t>
            </a:r>
            <a:r>
              <a:rPr lang="fi-FI" sz="3600" dirty="0">
                <a:latin typeface="Impact" panose="020B0806030902050204" pitchFamily="34" charset="0"/>
              </a:rPr>
              <a:t> </a:t>
            </a:r>
            <a:r>
              <a:rPr lang="fi-FI" sz="3600" dirty="0" err="1">
                <a:latin typeface="Impact" panose="020B0806030902050204" pitchFamily="34" charset="0"/>
              </a:rPr>
              <a:t>list’s</a:t>
            </a:r>
            <a:r>
              <a:rPr lang="fi-FI" sz="3600" dirty="0">
                <a:latin typeface="Impact" panose="020B0806030902050204" pitchFamily="34" charset="0"/>
              </a:rPr>
              <a:t> top 10% </a:t>
            </a:r>
            <a:r>
              <a:rPr lang="fi-FI" sz="3600" dirty="0" err="1">
                <a:latin typeface="Impact" panose="020B0806030902050204" pitchFamily="34" charset="0"/>
              </a:rPr>
              <a:t>most</a:t>
            </a:r>
            <a:r>
              <a:rPr lang="fi-FI" sz="3600" dirty="0">
                <a:latin typeface="Impact" panose="020B0806030902050204" pitchFamily="34" charset="0"/>
              </a:rPr>
              <a:t> </a:t>
            </a:r>
            <a:r>
              <a:rPr lang="fi-FI" sz="3600" dirty="0" err="1">
                <a:latin typeface="Impact" panose="020B0806030902050204" pitchFamily="34" charset="0"/>
              </a:rPr>
              <a:t>likely</a:t>
            </a:r>
            <a:r>
              <a:rPr lang="fi-FI" sz="3600" dirty="0">
                <a:latin typeface="Impact" panose="020B0806030902050204" pitchFamily="34" charset="0"/>
              </a:rPr>
              <a:t> to </a:t>
            </a:r>
            <a:r>
              <a:rPr lang="fi-FI" sz="3600" dirty="0" err="1">
                <a:latin typeface="Impact" panose="020B0806030902050204" pitchFamily="34" charset="0"/>
              </a:rPr>
              <a:t>fail</a:t>
            </a:r>
            <a:r>
              <a:rPr lang="fi-FI" sz="3600" dirty="0">
                <a:latin typeface="Impact" panose="020B0806030902050204" pitchFamily="34" charset="0"/>
              </a:rPr>
              <a:t>)</a:t>
            </a:r>
            <a:endParaRPr lang="en-US" sz="3600" dirty="0">
              <a:latin typeface="Impact" panose="020B080603090205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D9FF6-5C93-4DE6-94B5-83B907A70A77}" type="slidenum">
              <a:rPr lang="en-GB" noProof="0" smtClean="0"/>
              <a:t>12</a:t>
            </a:fld>
            <a:endParaRPr lang="en-GB" noProof="0"/>
          </a:p>
        </p:txBody>
      </p:sp>
      <p:grpSp>
        <p:nvGrpSpPr>
          <p:cNvPr id="11" name="Group 10"/>
          <p:cNvGrpSpPr/>
          <p:nvPr/>
        </p:nvGrpSpPr>
        <p:grpSpPr>
          <a:xfrm>
            <a:off x="4465552" y="4207155"/>
            <a:ext cx="4014849" cy="461665"/>
            <a:chOff x="1656829" y="6218546"/>
            <a:chExt cx="4430061" cy="461665"/>
          </a:xfrm>
          <a:solidFill>
            <a:schemeClr val="bg1"/>
          </a:solidFill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1656829" y="6461254"/>
              <a:ext cx="689026" cy="1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978956" y="6218546"/>
              <a:ext cx="4107934" cy="46166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1200" b="1" dirty="0">
                  <a:solidFill>
                    <a:srgbClr val="0069AA"/>
                  </a:solidFill>
                </a:rPr>
                <a:t>81%</a:t>
              </a:r>
              <a:r>
                <a:rPr lang="fi-FI" sz="1200" dirty="0">
                  <a:solidFill>
                    <a:srgbClr val="0069AA"/>
                  </a:solidFill>
                </a:rPr>
                <a:t> of ports in top 10% (of all ports) produce </a:t>
              </a:r>
              <a:r>
                <a:rPr lang="fi-FI" sz="1200" dirty="0" smtClean="0">
                  <a:solidFill>
                    <a:srgbClr val="0069AA"/>
                  </a:solidFill>
                </a:rPr>
                <a:t>rnc restart failure </a:t>
              </a:r>
              <a:r>
                <a:rPr lang="fi-FI" sz="1200" dirty="0">
                  <a:solidFill>
                    <a:srgbClr val="0069AA"/>
                  </a:solidFill>
                </a:rPr>
                <a:t>message on day following </a:t>
              </a:r>
              <a:r>
                <a:rPr lang="fi-FI" sz="1200" dirty="0" smtClean="0">
                  <a:solidFill>
                    <a:srgbClr val="0069AA"/>
                  </a:solidFill>
                </a:rPr>
                <a:t>prediction</a:t>
              </a:r>
              <a:endParaRPr lang="en-US" sz="1200" dirty="0">
                <a:solidFill>
                  <a:srgbClr val="0069AA"/>
                </a:solidFill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3505487" y="3994151"/>
            <a:ext cx="0" cy="1078963"/>
          </a:xfrm>
          <a:prstGeom prst="line">
            <a:avLst/>
          </a:prstGeom>
          <a:ln w="1905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48976" y="4287373"/>
            <a:ext cx="629396" cy="261610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no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81%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3595683" y="3994150"/>
            <a:ext cx="314698" cy="1078963"/>
          </a:xfrm>
          <a:prstGeom prst="rightBrace">
            <a:avLst>
              <a:gd name="adj1" fmla="val 8333"/>
              <a:gd name="adj2" fmla="val 4050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505487" y="3772118"/>
            <a:ext cx="0" cy="272840"/>
          </a:xfrm>
          <a:prstGeom prst="line">
            <a:avLst/>
          </a:prstGeom>
          <a:ln w="19050">
            <a:solidFill>
              <a:srgbClr val="FF000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6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893006" y="461690"/>
            <a:ext cx="8403000" cy="923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dirty="0" smtClean="0">
                <a:solidFill>
                  <a:schemeClr val="bg1"/>
                </a:solidFill>
                <a:latin typeface="Impact" panose="020B0806030902050204" pitchFamily="34" charset="0"/>
              </a:rPr>
              <a:t>Action</a:t>
            </a:r>
            <a:endParaRPr lang="en-MY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842" y="1518965"/>
            <a:ext cx="4233602" cy="919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121" y="3996731"/>
            <a:ext cx="1012721" cy="1266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631" y="2612574"/>
            <a:ext cx="4010025" cy="27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>
                <a:latin typeface="Impact" panose="020B0806030902050204" pitchFamily="34" charset="0"/>
              </a:rPr>
              <a:t>Example</a:t>
            </a:r>
            <a:r>
              <a:rPr lang="fi-FI" dirty="0" smtClean="0">
                <a:latin typeface="Impact" panose="020B0806030902050204" pitchFamily="34" charset="0"/>
              </a:rPr>
              <a:t> output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D9FF6-5C93-4DE6-94B5-83B907A70A77}" type="slidenum">
              <a:rPr lang="en-GB" noProof="0" smtClean="0"/>
              <a:t>14</a:t>
            </a:fld>
            <a:endParaRPr lang="en-GB" noProof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001738" y="2236603"/>
          <a:ext cx="3735502" cy="3323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575"/>
                <a:gridCol w="1911927"/>
              </a:tblGrid>
              <a:tr h="5519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Port ID</a:t>
                      </a:r>
                    </a:p>
                  </a:txBody>
                  <a:tcPr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Failure prediction score for 28 Jul</a:t>
                      </a:r>
                    </a:p>
                  </a:txBody>
                  <a:tcPr anchor="b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10.248.186.16/0/3/3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0.999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10.248.152.4/0/7/0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0.999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10.248.145.5/0/2/0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0.999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10.248.166.5/0/2/1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0.999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10.248.235.10/0/1/5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0.999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10.248.148.8/0/3/2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0.998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10.248.160.7/0/6/1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0.998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10.248.174.9/0/4/1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0.998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10.248.148.6/0/16/1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0.998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10.248.151.6/0/5/1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0.998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09934" y="1876852"/>
            <a:ext cx="265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/>
              <a:t>Output </a:t>
            </a:r>
            <a:r>
              <a:rPr lang="fi-FI" sz="1400" b="1" dirty="0" err="1"/>
              <a:t>file</a:t>
            </a:r>
            <a:r>
              <a:rPr lang="fi-FI" sz="1400" b="1" dirty="0"/>
              <a:t> </a:t>
            </a:r>
            <a:r>
              <a:rPr lang="fi-FI" sz="1400" b="1" dirty="0" err="1"/>
              <a:t>content</a:t>
            </a:r>
            <a:endParaRPr lang="en-US" sz="1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5799894" y="5667922"/>
            <a:ext cx="3135094" cy="646331"/>
            <a:chOff x="1579419" y="4729769"/>
            <a:chExt cx="3135094" cy="646331"/>
          </a:xfrm>
        </p:grpSpPr>
        <p:cxnSp>
          <p:nvCxnSpPr>
            <p:cNvPr id="10" name="Elbow Connector 9"/>
            <p:cNvCxnSpPr/>
            <p:nvPr/>
          </p:nvCxnSpPr>
          <p:spPr>
            <a:xfrm>
              <a:off x="1579419" y="4729771"/>
              <a:ext cx="718096" cy="207748"/>
            </a:xfrm>
            <a:prstGeom prst="bentConnector3">
              <a:avLst>
                <a:gd name="adj1" fmla="val -1265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09396" y="4729769"/>
              <a:ext cx="2405117" cy="6463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i-FI" sz="1200" dirty="0" err="1"/>
                <a:t>Score</a:t>
              </a:r>
              <a:r>
                <a:rPr lang="fi-FI" sz="1200" dirty="0"/>
                <a:t> </a:t>
              </a:r>
              <a:r>
                <a:rPr lang="fi-FI" sz="1200" dirty="0" err="1"/>
                <a:t>between</a:t>
              </a:r>
              <a:r>
                <a:rPr lang="fi-FI" sz="1200" dirty="0"/>
                <a:t> 0 and 1; </a:t>
              </a:r>
              <a:r>
                <a:rPr lang="fi-FI" sz="1200" dirty="0" err="1"/>
                <a:t>high</a:t>
              </a:r>
              <a:r>
                <a:rPr lang="fi-FI" sz="1200" dirty="0"/>
                <a:t> </a:t>
              </a:r>
              <a:r>
                <a:rPr lang="fi-FI" sz="1200" dirty="0" err="1"/>
                <a:t>score</a:t>
              </a:r>
              <a:r>
                <a:rPr lang="fi-FI" sz="1200" dirty="0"/>
                <a:t> </a:t>
              </a:r>
              <a:r>
                <a:rPr lang="fi-FI" sz="1200" dirty="0" err="1"/>
                <a:t>indicates</a:t>
              </a:r>
              <a:r>
                <a:rPr lang="fi-FI" sz="1200" dirty="0"/>
                <a:t> </a:t>
              </a:r>
              <a:r>
                <a:rPr lang="fi-FI" sz="1200" dirty="0" err="1"/>
                <a:t>high</a:t>
              </a:r>
              <a:r>
                <a:rPr lang="fi-FI" sz="1200" dirty="0"/>
                <a:t> </a:t>
              </a:r>
              <a:r>
                <a:rPr lang="fi-FI" sz="1200" dirty="0" err="1"/>
                <a:t>probability</a:t>
              </a:r>
              <a:r>
                <a:rPr lang="fi-FI" sz="1200" dirty="0"/>
                <a:t> of </a:t>
              </a:r>
              <a:r>
                <a:rPr lang="fi-FI" sz="1200" dirty="0" err="1"/>
                <a:t>failure</a:t>
              </a:r>
              <a:r>
                <a:rPr lang="fi-FI" sz="1200" dirty="0"/>
                <a:t> </a:t>
              </a:r>
              <a:r>
                <a:rPr lang="fi-FI" sz="1200" dirty="0" err="1"/>
                <a:t>message</a:t>
              </a:r>
              <a:r>
                <a:rPr lang="fi-FI" sz="1200" dirty="0"/>
                <a:t> on 28 </a:t>
              </a:r>
              <a:r>
                <a:rPr lang="fi-FI" sz="1200" dirty="0" err="1"/>
                <a:t>Jul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3205" y="5667922"/>
            <a:ext cx="616002" cy="625965"/>
            <a:chOff x="444205" y="4750135"/>
            <a:chExt cx="616002" cy="625965"/>
          </a:xfrm>
        </p:grpSpPr>
        <p:sp>
          <p:nvSpPr>
            <p:cNvPr id="13" name="TextBox 12"/>
            <p:cNvSpPr txBox="1"/>
            <p:nvPr/>
          </p:nvSpPr>
          <p:spPr>
            <a:xfrm>
              <a:off x="444205" y="5099101"/>
              <a:ext cx="616002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Port ID</a:t>
              </a:r>
              <a:endParaRPr lang="en-US" sz="12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700647" y="4750135"/>
              <a:ext cx="0" cy="3252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424773" y="1661408"/>
            <a:ext cx="1223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 err="1"/>
              <a:t>Post-event</a:t>
            </a:r>
            <a:r>
              <a:rPr lang="fi-FI" sz="1400" b="1" dirty="0"/>
              <a:t> </a:t>
            </a:r>
            <a:r>
              <a:rPr lang="fi-FI" sz="1400" b="1" dirty="0" err="1"/>
              <a:t>evaluation</a:t>
            </a:r>
            <a:endParaRPr lang="en-US" sz="1400" b="1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7500973" y="2230436"/>
          <a:ext cx="961902" cy="3323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902"/>
              </a:tblGrid>
              <a:tr h="5519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Failure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on </a:t>
                      </a:r>
                      <a:br>
                        <a:rPr lang="en-US" sz="1200" b="0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</a:br>
                      <a:r>
                        <a:rPr lang="en-US" sz="1200" b="0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28 Jul</a:t>
                      </a:r>
                    </a:p>
                  </a:txBody>
                  <a:tcPr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ourier New" panose="02070309020205020404" pitchFamily="49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6877959" y="4052894"/>
            <a:ext cx="464922" cy="1"/>
          </a:xfrm>
          <a:prstGeom prst="straightConnector1">
            <a:avLst/>
          </a:prstGeom>
          <a:solidFill>
            <a:schemeClr val="bg1"/>
          </a:solidFill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18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57200"/>
            <a:ext cx="108299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4533" t="15486" r="6158" b="517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815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725" t="16123" r="8703" b="2983"/>
          <a:stretch>
            <a:fillRect/>
          </a:stretch>
        </p:blipFill>
        <p:spPr bwMode="auto">
          <a:xfrm>
            <a:off x="0" y="333192"/>
            <a:ext cx="12192000" cy="619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1650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773" t="16759" r="8703" b="3476"/>
          <a:stretch>
            <a:fillRect/>
          </a:stretch>
        </p:blipFill>
        <p:spPr bwMode="auto">
          <a:xfrm>
            <a:off x="0" y="365540"/>
            <a:ext cx="12192000" cy="6108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/>
        </p:nvGraphicFramePr>
        <p:xfrm>
          <a:off x="5662046" y="5432503"/>
          <a:ext cx="6401249" cy="1348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17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975" y="-221672"/>
            <a:ext cx="12689093" cy="717138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40606" y="309290"/>
            <a:ext cx="8403000" cy="9239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panose="020B0806030902050204" pitchFamily="34" charset="0"/>
              </a:rPr>
              <a:t>Solution</a:t>
            </a:r>
            <a:endParaRPr lang="en-MY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799" y="771252"/>
            <a:ext cx="3674846" cy="2318380"/>
          </a:xfrm>
          <a:prstGeom prst="rect">
            <a:avLst/>
          </a:prstGeom>
        </p:spPr>
      </p:pic>
      <p:sp>
        <p:nvSpPr>
          <p:cNvPr id="2" name="Flowchart: Multidocument 1"/>
          <p:cNvSpPr/>
          <p:nvPr/>
        </p:nvSpPr>
        <p:spPr>
          <a:xfrm>
            <a:off x="1712348" y="1454781"/>
            <a:ext cx="1514763" cy="1431636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4141573" y="1708099"/>
            <a:ext cx="1056471" cy="925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22" y="1787208"/>
            <a:ext cx="1237526" cy="98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645" y="1696329"/>
            <a:ext cx="1647720" cy="1356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829" y="4462167"/>
            <a:ext cx="3840786" cy="2487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1615" y="5845464"/>
            <a:ext cx="1687038" cy="1104243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>
            <a:off x="8144503" y="3359587"/>
            <a:ext cx="1056471" cy="925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3885635" y="5243437"/>
            <a:ext cx="1056471" cy="925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" y="3853237"/>
            <a:ext cx="2927922" cy="1863223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3111"/>
            <a:ext cx="2013284" cy="128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9759" y="5683111"/>
            <a:ext cx="1012721" cy="12665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79" y="3329713"/>
            <a:ext cx="2940201" cy="63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9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329"/>
            <a:ext cx="12494618" cy="7039286"/>
          </a:xfrm>
          <a:prstGeom prst="rect">
            <a:avLst/>
          </a:prstGeom>
        </p:spPr>
      </p:pic>
      <p:sp>
        <p:nvSpPr>
          <p:cNvPr id="5" name="Flowchart: Multidocument 4"/>
          <p:cNvSpPr/>
          <p:nvPr/>
        </p:nvSpPr>
        <p:spPr>
          <a:xfrm>
            <a:off x="5249875" y="2498489"/>
            <a:ext cx="2665689" cy="2544565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48" y="2830917"/>
            <a:ext cx="2199557" cy="1756964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740606" y="309290"/>
            <a:ext cx="8403000" cy="923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dirty="0" smtClean="0">
                <a:solidFill>
                  <a:schemeClr val="bg1"/>
                </a:solidFill>
                <a:latin typeface="Impact" panose="020B0806030902050204" pitchFamily="34" charset="0"/>
              </a:rPr>
              <a:t>Extraction and Load</a:t>
            </a:r>
            <a:endParaRPr lang="en-MY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3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154" y="2670764"/>
            <a:ext cx="2976591" cy="2450799"/>
          </a:xfrm>
          <a:prstGeom prst="rect">
            <a:avLst/>
          </a:prstGeom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740606" y="309290"/>
            <a:ext cx="8403000" cy="923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dirty="0" smtClean="0">
                <a:solidFill>
                  <a:schemeClr val="bg1"/>
                </a:solidFill>
                <a:latin typeface="Impact" panose="020B0806030902050204" pitchFamily="34" charset="0"/>
              </a:rPr>
              <a:t>Transform</a:t>
            </a:r>
            <a:endParaRPr lang="en-MY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549" y="515641"/>
            <a:ext cx="8424000" cy="691200"/>
          </a:xfrm>
        </p:spPr>
        <p:txBody>
          <a:bodyPr>
            <a:normAutofit fontScale="90000"/>
          </a:bodyPr>
          <a:lstStyle/>
          <a:p>
            <a:r>
              <a:rPr lang="fi-FI" sz="4900" dirty="0" smtClean="0">
                <a:latin typeface="Impact" panose="020B0806030902050204" pitchFamily="34" charset="0"/>
              </a:rPr>
              <a:t>Historical data is used for training the model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sz="2000" dirty="0"/>
              <a:t>Accuracy testing on separate ”apply” data set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D9FF6-5C93-4DE6-94B5-83B907A70A77}" type="slidenum">
              <a:rPr lang="en-GB" noProof="0" smtClean="0"/>
              <a:pPr/>
              <a:t>8</a:t>
            </a:fld>
            <a:endParaRPr lang="en-GB" noProof="0"/>
          </a:p>
        </p:txBody>
      </p:sp>
      <p:sp>
        <p:nvSpPr>
          <p:cNvPr id="6" name="Rectangle 5"/>
          <p:cNvSpPr/>
          <p:nvPr/>
        </p:nvSpPr>
        <p:spPr>
          <a:xfrm>
            <a:off x="2532223" y="2967650"/>
            <a:ext cx="199101" cy="2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53603" y="2967650"/>
            <a:ext cx="199101" cy="2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74983" y="2967650"/>
            <a:ext cx="199101" cy="2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96371" y="2967650"/>
            <a:ext cx="199101" cy="2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17756" y="2967650"/>
            <a:ext cx="199101" cy="2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39139" y="2967650"/>
            <a:ext cx="199101" cy="2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60522" y="2669063"/>
            <a:ext cx="199101" cy="5972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444394" y="1963641"/>
            <a:ext cx="2459239" cy="369332"/>
            <a:chOff x="1364616" y="2403919"/>
            <a:chExt cx="245923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1364616" y="2403919"/>
              <a:ext cx="2319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rgbClr val="0069AA"/>
                  </a:solidFill>
                </a:rPr>
                <a:t>Model</a:t>
              </a:r>
              <a:r>
                <a:rPr lang="fi-FI" dirty="0">
                  <a:solidFill>
                    <a:srgbClr val="0069AA"/>
                  </a:solidFill>
                </a:rPr>
                <a:t> </a:t>
              </a:r>
              <a:r>
                <a:rPr lang="fi-FI" dirty="0" err="1">
                  <a:solidFill>
                    <a:srgbClr val="0069AA"/>
                  </a:solidFill>
                </a:rPr>
                <a:t>training</a:t>
              </a:r>
              <a:r>
                <a:rPr lang="fi-FI" dirty="0">
                  <a:solidFill>
                    <a:srgbClr val="0069AA"/>
                  </a:solidFill>
                </a:rPr>
                <a:t> (</a:t>
              </a:r>
              <a:r>
                <a:rPr lang="fi-FI" dirty="0" err="1">
                  <a:solidFill>
                    <a:srgbClr val="0069AA"/>
                  </a:solidFill>
                </a:rPr>
                <a:t>fitting</a:t>
              </a:r>
              <a:r>
                <a:rPr lang="fi-FI" dirty="0">
                  <a:solidFill>
                    <a:srgbClr val="0069AA"/>
                  </a:solidFill>
                </a:rPr>
                <a:t>)</a:t>
              </a:r>
              <a:endParaRPr lang="en-US" dirty="0">
                <a:solidFill>
                  <a:srgbClr val="0069AA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402244" y="2755079"/>
              <a:ext cx="24216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2038999" y="3557252"/>
            <a:ext cx="2949682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1200" dirty="0" err="1">
                <a:solidFill>
                  <a:srgbClr val="0069AA"/>
                </a:solidFill>
              </a:rPr>
              <a:t>Historical</a:t>
            </a:r>
            <a:r>
              <a:rPr lang="fi-FI" sz="1200" dirty="0">
                <a:solidFill>
                  <a:srgbClr val="0069AA"/>
                </a:solidFill>
              </a:rPr>
              <a:t>  </a:t>
            </a:r>
            <a:r>
              <a:rPr lang="fi-FI" sz="1200" dirty="0" err="1">
                <a:solidFill>
                  <a:srgbClr val="0069AA"/>
                </a:solidFill>
              </a:rPr>
              <a:t>event</a:t>
            </a:r>
            <a:r>
              <a:rPr lang="fi-FI" sz="1200" dirty="0">
                <a:solidFill>
                  <a:srgbClr val="0069AA"/>
                </a:solidFill>
              </a:rPr>
              <a:t> and </a:t>
            </a:r>
            <a:r>
              <a:rPr lang="fi-FI" sz="1200" dirty="0" err="1">
                <a:solidFill>
                  <a:srgbClr val="0069AA"/>
                </a:solidFill>
              </a:rPr>
              <a:t>alarm</a:t>
            </a:r>
            <a:r>
              <a:rPr lang="fi-FI" sz="1200" dirty="0">
                <a:solidFill>
                  <a:srgbClr val="0069AA"/>
                </a:solidFill>
              </a:rPr>
              <a:t> data</a:t>
            </a:r>
            <a:br>
              <a:rPr lang="fi-FI" sz="1200" dirty="0">
                <a:solidFill>
                  <a:srgbClr val="0069AA"/>
                </a:solidFill>
              </a:rPr>
            </a:br>
            <a:r>
              <a:rPr lang="fi-FI" sz="1200" dirty="0" err="1">
                <a:solidFill>
                  <a:srgbClr val="0069AA"/>
                </a:solidFill>
              </a:rPr>
              <a:t>from</a:t>
            </a:r>
            <a:r>
              <a:rPr lang="fi-FI" sz="1200" dirty="0">
                <a:solidFill>
                  <a:srgbClr val="0069AA"/>
                </a:solidFill>
              </a:rPr>
              <a:t> </a:t>
            </a:r>
            <a:r>
              <a:rPr lang="fi-FI" sz="1200" dirty="0" err="1">
                <a:solidFill>
                  <a:srgbClr val="0069AA"/>
                </a:solidFill>
              </a:rPr>
              <a:t>days</a:t>
            </a:r>
            <a:r>
              <a:rPr lang="fi-FI" sz="1200" dirty="0">
                <a:solidFill>
                  <a:srgbClr val="0069AA"/>
                </a:solidFill>
              </a:rPr>
              <a:t> 1-7</a:t>
            </a:r>
            <a:endParaRPr lang="en-US" sz="1200" dirty="0">
              <a:solidFill>
                <a:srgbClr val="0069AA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103224" y="3355367"/>
            <a:ext cx="2758758" cy="178135"/>
            <a:chOff x="201881" y="4173676"/>
            <a:chExt cx="2778825" cy="130627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201881" y="4173676"/>
              <a:ext cx="0" cy="130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01881" y="4304303"/>
              <a:ext cx="2778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980706" y="4173676"/>
              <a:ext cx="0" cy="130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4953647" y="3557252"/>
            <a:ext cx="135232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0069AA"/>
                </a:solidFill>
              </a:rPr>
              <a:t>RNC board restart</a:t>
            </a:r>
            <a:br>
              <a:rPr lang="fi-FI" sz="1200" dirty="0">
                <a:solidFill>
                  <a:srgbClr val="0069AA"/>
                </a:solidFill>
              </a:rPr>
            </a:br>
            <a:r>
              <a:rPr lang="fi-FI" sz="1200" dirty="0">
                <a:solidFill>
                  <a:srgbClr val="0069AA"/>
                </a:solidFill>
              </a:rPr>
              <a:t>from day 8</a:t>
            </a:r>
            <a:endParaRPr lang="en-US" sz="1200" dirty="0">
              <a:solidFill>
                <a:srgbClr val="0069AA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5060522" y="3355367"/>
            <a:ext cx="199101" cy="178135"/>
            <a:chOff x="201881" y="4173676"/>
            <a:chExt cx="2778825" cy="130627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201881" y="4173676"/>
              <a:ext cx="0" cy="130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01881" y="4304303"/>
              <a:ext cx="27788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980706" y="4173676"/>
              <a:ext cx="0" cy="130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2103230" y="2967586"/>
            <a:ext cx="199101" cy="2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2119648" y="4611524"/>
            <a:ext cx="468000" cy="0"/>
          </a:xfrm>
          <a:prstGeom prst="straightConnector1">
            <a:avLst/>
          </a:prstGeom>
          <a:ln w="38100">
            <a:solidFill>
              <a:srgbClr val="0069A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659450" y="4349914"/>
            <a:ext cx="3885166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fi-FI" sz="1400" dirty="0">
                <a:solidFill>
                  <a:schemeClr val="accent6"/>
                </a:solidFill>
              </a:rPr>
              <a:t>Model trained to predict which </a:t>
            </a:r>
            <a:br>
              <a:rPr lang="fi-FI" sz="1400" dirty="0">
                <a:solidFill>
                  <a:schemeClr val="accent6"/>
                </a:solidFill>
              </a:rPr>
            </a:br>
            <a:r>
              <a:rPr lang="fi-FI" sz="1400" dirty="0">
                <a:solidFill>
                  <a:schemeClr val="accent6"/>
                </a:solidFill>
              </a:rPr>
              <a:t>controllers produce  RNC board restart on next day</a:t>
            </a:r>
            <a:endParaRPr lang="en-US" sz="1400" dirty="0">
              <a:solidFill>
                <a:schemeClr val="accent6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6525706" y="1963648"/>
            <a:ext cx="4283984" cy="2966517"/>
            <a:chOff x="5001706" y="1963645"/>
            <a:chExt cx="4283984" cy="2966516"/>
          </a:xfrm>
        </p:grpSpPr>
        <p:grpSp>
          <p:nvGrpSpPr>
            <p:cNvPr id="14" name="Group 13"/>
            <p:cNvGrpSpPr/>
            <p:nvPr/>
          </p:nvGrpSpPr>
          <p:grpSpPr>
            <a:xfrm>
              <a:off x="5075209" y="2669030"/>
              <a:ext cx="3148783" cy="597236"/>
              <a:chOff x="3664583" y="3581379"/>
              <a:chExt cx="1138808" cy="2160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664583" y="3689367"/>
                <a:ext cx="72008" cy="1080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816983" y="3689367"/>
                <a:ext cx="72008" cy="1080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969383" y="3689367"/>
                <a:ext cx="72008" cy="1080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121783" y="3689367"/>
                <a:ext cx="72008" cy="1080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274183" y="3689367"/>
                <a:ext cx="72008" cy="1080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426583" y="3689367"/>
                <a:ext cx="72008" cy="1080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578983" y="3689367"/>
                <a:ext cx="72008" cy="1080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731383" y="3581379"/>
                <a:ext cx="72008" cy="216000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114448" y="1963645"/>
              <a:ext cx="2910443" cy="369332"/>
              <a:chOff x="982472" y="2403919"/>
              <a:chExt cx="2910443" cy="36933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982472" y="2403919"/>
                <a:ext cx="2473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rgbClr val="0069AA"/>
                    </a:solidFill>
                  </a:rPr>
                  <a:t>Model</a:t>
                </a:r>
                <a:r>
                  <a:rPr lang="fi-FI" dirty="0">
                    <a:solidFill>
                      <a:srgbClr val="0069AA"/>
                    </a:solidFill>
                  </a:rPr>
                  <a:t> </a:t>
                </a:r>
                <a:r>
                  <a:rPr lang="fi-FI" dirty="0" err="1">
                    <a:solidFill>
                      <a:srgbClr val="0069AA"/>
                    </a:solidFill>
                  </a:rPr>
                  <a:t>testing</a:t>
                </a:r>
                <a:r>
                  <a:rPr lang="fi-FI" dirty="0">
                    <a:solidFill>
                      <a:srgbClr val="0069AA"/>
                    </a:solidFill>
                  </a:rPr>
                  <a:t> (</a:t>
                </a:r>
                <a:r>
                  <a:rPr lang="fi-FI" dirty="0" err="1">
                    <a:solidFill>
                      <a:srgbClr val="0069AA"/>
                    </a:solidFill>
                  </a:rPr>
                  <a:t>applying</a:t>
                </a:r>
                <a:r>
                  <a:rPr lang="fi-FI" dirty="0">
                    <a:solidFill>
                      <a:srgbClr val="0069AA"/>
                    </a:solidFill>
                  </a:rPr>
                  <a:t>)</a:t>
                </a:r>
                <a:endParaRPr lang="en-US" dirty="0">
                  <a:solidFill>
                    <a:srgbClr val="0069AA"/>
                  </a:soli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042783" y="2755079"/>
                <a:ext cx="28501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5001706" y="3557247"/>
              <a:ext cx="2949682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200" dirty="0" err="1">
                  <a:solidFill>
                    <a:srgbClr val="0069AA"/>
                  </a:solidFill>
                </a:rPr>
                <a:t>Historical</a:t>
              </a:r>
              <a:r>
                <a:rPr lang="fi-FI" sz="1200" dirty="0">
                  <a:solidFill>
                    <a:srgbClr val="0069AA"/>
                  </a:solidFill>
                </a:rPr>
                <a:t> </a:t>
              </a:r>
              <a:r>
                <a:rPr lang="fi-FI" sz="1200" dirty="0" err="1">
                  <a:solidFill>
                    <a:srgbClr val="0069AA"/>
                  </a:solidFill>
                </a:rPr>
                <a:t>alarm</a:t>
              </a:r>
              <a:r>
                <a:rPr lang="fi-FI" sz="1200" dirty="0">
                  <a:solidFill>
                    <a:srgbClr val="0069AA"/>
                  </a:solidFill>
                </a:rPr>
                <a:t> data</a:t>
              </a:r>
              <a:br>
                <a:rPr lang="fi-FI" sz="1200" dirty="0">
                  <a:solidFill>
                    <a:srgbClr val="0069AA"/>
                  </a:solidFill>
                </a:rPr>
              </a:br>
              <a:r>
                <a:rPr lang="fi-FI" sz="1200" dirty="0" err="1">
                  <a:solidFill>
                    <a:srgbClr val="0069AA"/>
                  </a:solidFill>
                </a:rPr>
                <a:t>from</a:t>
              </a:r>
              <a:r>
                <a:rPr lang="fi-FI" sz="1200" dirty="0">
                  <a:solidFill>
                    <a:srgbClr val="0069AA"/>
                  </a:solidFill>
                </a:rPr>
                <a:t> </a:t>
              </a:r>
              <a:r>
                <a:rPr lang="fi-FI" sz="1200" dirty="0" err="1">
                  <a:solidFill>
                    <a:srgbClr val="0069AA"/>
                  </a:solidFill>
                </a:rPr>
                <a:t>days</a:t>
              </a:r>
              <a:r>
                <a:rPr lang="fi-FI" sz="1200" dirty="0">
                  <a:solidFill>
                    <a:srgbClr val="0069AA"/>
                  </a:solidFill>
                </a:rPr>
                <a:t> 8-14</a:t>
              </a:r>
              <a:endParaRPr lang="en-US" sz="1200" dirty="0">
                <a:solidFill>
                  <a:srgbClr val="0069AA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065931" y="3355362"/>
              <a:ext cx="2758758" cy="178135"/>
              <a:chOff x="201881" y="4173676"/>
              <a:chExt cx="2778825" cy="130627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201881" y="4173676"/>
                <a:ext cx="0" cy="1306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01881" y="4304303"/>
                <a:ext cx="2778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2980706" y="4173676"/>
                <a:ext cx="0" cy="1306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/>
            <p:cNvSpPr txBox="1"/>
            <p:nvPr/>
          </p:nvSpPr>
          <p:spPr>
            <a:xfrm>
              <a:off x="7933361" y="3557247"/>
              <a:ext cx="135232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i-FI" sz="1200" dirty="0" err="1">
                  <a:solidFill>
                    <a:srgbClr val="0069AA"/>
                  </a:solidFill>
                </a:rPr>
                <a:t>Prediction</a:t>
              </a:r>
              <a:r>
                <a:rPr lang="fi-FI" sz="1200" dirty="0">
                  <a:solidFill>
                    <a:srgbClr val="0069AA"/>
                  </a:solidFill>
                </a:rPr>
                <a:t/>
              </a:r>
              <a:br>
                <a:rPr lang="fi-FI" sz="1200" dirty="0">
                  <a:solidFill>
                    <a:srgbClr val="0069AA"/>
                  </a:solidFill>
                </a:rPr>
              </a:br>
              <a:r>
                <a:rPr lang="fi-FI" sz="1200" dirty="0">
                  <a:solidFill>
                    <a:srgbClr val="0069AA"/>
                  </a:solidFill>
                </a:rPr>
                <a:t>for </a:t>
              </a:r>
              <a:r>
                <a:rPr lang="fi-FI" sz="1200" dirty="0" err="1">
                  <a:solidFill>
                    <a:srgbClr val="0069AA"/>
                  </a:solidFill>
                </a:rPr>
                <a:t>day</a:t>
              </a:r>
              <a:r>
                <a:rPr lang="fi-FI" sz="1200" dirty="0">
                  <a:solidFill>
                    <a:srgbClr val="0069AA"/>
                  </a:solidFill>
                </a:rPr>
                <a:t> 15</a:t>
              </a:r>
              <a:endParaRPr lang="en-US" sz="1200" dirty="0">
                <a:solidFill>
                  <a:srgbClr val="0069AA"/>
                </a:solidFill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8016486" y="3355362"/>
              <a:ext cx="199101" cy="178135"/>
              <a:chOff x="-129595" y="4173676"/>
              <a:chExt cx="2778825" cy="130627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>
                <a:off x="-129595" y="4173676"/>
                <a:ext cx="0" cy="1306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129595" y="4304303"/>
                <a:ext cx="2778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2649230" y="4173676"/>
                <a:ext cx="0" cy="1306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/>
            <p:cNvCxnSpPr/>
            <p:nvPr/>
          </p:nvCxnSpPr>
          <p:spPr>
            <a:xfrm>
              <a:off x="5080232" y="4504877"/>
              <a:ext cx="468000" cy="0"/>
            </a:xfrm>
            <a:prstGeom prst="straightConnector1">
              <a:avLst/>
            </a:prstGeom>
            <a:ln w="38100">
              <a:solidFill>
                <a:srgbClr val="0069AA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5695693" y="4191497"/>
              <a:ext cx="2001241" cy="7386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fi-FI" sz="1400" dirty="0" err="1">
                  <a:solidFill>
                    <a:schemeClr val="accent6"/>
                  </a:solidFill>
                </a:rPr>
                <a:t>Model</a:t>
              </a:r>
              <a:r>
                <a:rPr lang="fi-FI" sz="1400" dirty="0">
                  <a:solidFill>
                    <a:schemeClr val="accent6"/>
                  </a:solidFill>
                </a:rPr>
                <a:t> </a:t>
              </a:r>
              <a:r>
                <a:rPr lang="fi-FI" sz="1400" dirty="0" err="1">
                  <a:solidFill>
                    <a:schemeClr val="accent6"/>
                  </a:solidFill>
                </a:rPr>
                <a:t>accuracy</a:t>
              </a:r>
              <a:r>
                <a:rPr lang="fi-FI" sz="1400" dirty="0">
                  <a:solidFill>
                    <a:schemeClr val="accent6"/>
                  </a:solidFill>
                </a:rPr>
                <a:t> </a:t>
              </a:r>
              <a:r>
                <a:rPr lang="fi-FI" sz="1400" dirty="0" err="1">
                  <a:solidFill>
                    <a:schemeClr val="accent6"/>
                  </a:solidFill>
                </a:rPr>
                <a:t>can</a:t>
              </a:r>
              <a:r>
                <a:rPr lang="fi-FI" sz="1400" dirty="0">
                  <a:solidFill>
                    <a:schemeClr val="accent6"/>
                  </a:solidFill>
                </a:rPr>
                <a:t> </a:t>
              </a:r>
              <a:r>
                <a:rPr lang="fi-FI" sz="1400" dirty="0" err="1">
                  <a:solidFill>
                    <a:schemeClr val="accent6"/>
                  </a:solidFill>
                </a:rPr>
                <a:t>be</a:t>
              </a:r>
              <a:r>
                <a:rPr lang="fi-FI" sz="1400" dirty="0">
                  <a:solidFill>
                    <a:schemeClr val="accent6"/>
                  </a:solidFill>
                </a:rPr>
                <a:t> </a:t>
              </a:r>
              <a:br>
                <a:rPr lang="fi-FI" sz="1400" dirty="0">
                  <a:solidFill>
                    <a:schemeClr val="accent6"/>
                  </a:solidFill>
                </a:rPr>
              </a:br>
              <a:r>
                <a:rPr lang="fi-FI" sz="1400" dirty="0" err="1">
                  <a:solidFill>
                    <a:schemeClr val="accent6"/>
                  </a:solidFill>
                </a:rPr>
                <a:t>validated</a:t>
              </a:r>
              <a:r>
                <a:rPr lang="fi-FI" sz="1400" dirty="0">
                  <a:solidFill>
                    <a:schemeClr val="accent6"/>
                  </a:solidFill>
                </a:rPr>
                <a:t> </a:t>
              </a:r>
              <a:r>
                <a:rPr lang="fi-FI" sz="1400" dirty="0" err="1">
                  <a:solidFill>
                    <a:schemeClr val="accent6"/>
                  </a:solidFill>
                </a:rPr>
                <a:t>using</a:t>
              </a:r>
              <a:r>
                <a:rPr lang="fi-FI" sz="1400" dirty="0">
                  <a:solidFill>
                    <a:schemeClr val="accent6"/>
                  </a:solidFill>
                </a:rPr>
                <a:t> an </a:t>
              </a:r>
              <a:r>
                <a:rPr lang="fi-FI" sz="1400" dirty="0" err="1">
                  <a:solidFill>
                    <a:schemeClr val="accent6"/>
                  </a:solidFill>
                </a:rPr>
                <a:t>independent</a:t>
              </a:r>
              <a:r>
                <a:rPr lang="fi-FI" sz="1400" dirty="0">
                  <a:solidFill>
                    <a:schemeClr val="accent6"/>
                  </a:solidFill>
                </a:rPr>
                <a:t> data set</a:t>
              </a:r>
              <a:endParaRPr lang="en-US" sz="1400" dirty="0">
                <a:solidFill>
                  <a:schemeClr val="accent6"/>
                </a:solidFill>
              </a:endParaRPr>
            </a:p>
          </p:txBody>
        </p:sp>
      </p:grp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41257"/>
              </p:ext>
            </p:extLst>
          </p:nvPr>
        </p:nvGraphicFramePr>
        <p:xfrm>
          <a:off x="1763028" y="5045680"/>
          <a:ext cx="2268000" cy="133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</a:tblGrid>
              <a:tr h="254880">
                <a:tc gridSpan="7">
                  <a:txBody>
                    <a:bodyPr/>
                    <a:lstStyle/>
                    <a:p>
                      <a:pPr algn="ctr"/>
                      <a:r>
                        <a:rPr lang="fi-FI" sz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August 2012</a:t>
                      </a:r>
                      <a:endParaRPr lang="en-US" sz="12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3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4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5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6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7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8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9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10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11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12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13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14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15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16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17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18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19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20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29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30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854894"/>
              </p:ext>
            </p:extLst>
          </p:nvPr>
        </p:nvGraphicFramePr>
        <p:xfrm>
          <a:off x="4530310" y="4990847"/>
          <a:ext cx="2268000" cy="144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</a:tblGrid>
              <a:tr h="206050">
                <a:tc gridSpan="7">
                  <a:txBody>
                    <a:bodyPr/>
                    <a:lstStyle/>
                    <a:p>
                      <a:pPr algn="ctr"/>
                      <a:r>
                        <a:rPr lang="fi-FI" sz="120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Jul</a:t>
                      </a:r>
                      <a:r>
                        <a:rPr lang="fi-FI" sz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2013</a:t>
                      </a:r>
                      <a:endParaRPr lang="en-US" sz="12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7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8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96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14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15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16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17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18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19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20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21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22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92729"/>
              </p:ext>
            </p:extLst>
          </p:nvPr>
        </p:nvGraphicFramePr>
        <p:xfrm>
          <a:off x="7186676" y="5052769"/>
          <a:ext cx="2268000" cy="133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</a:tblGrid>
              <a:tr h="254880">
                <a:tc gridSpan="7">
                  <a:txBody>
                    <a:bodyPr/>
                    <a:lstStyle/>
                    <a:p>
                      <a:pPr algn="ctr"/>
                      <a:r>
                        <a:rPr lang="fi-FI" sz="12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June 2014</a:t>
                      </a:r>
                      <a:endParaRPr lang="en-US" sz="12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rebuchet MS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rebuchet MS"/>
                        </a:rPr>
                        <a:t>9</a:t>
                      </a:r>
                      <a:endParaRPr lang="en-US" sz="11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11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12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13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14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15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14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15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18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19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20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21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22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24</a:t>
                      </a:r>
                      <a:endParaRPr lang="en-US" sz="1100" b="0" i="0" u="none" strike="noStrike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25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26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27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28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29</a:t>
                      </a: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Trebuchet MS"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/>
                      </a:endParaRPr>
                    </a:p>
                  </a:txBody>
                  <a:tcPr marL="9525" marR="36000" marT="9525" marB="0" anchor="b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4527383" y="6576088"/>
            <a:ext cx="243363" cy="1803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765131" y="6576088"/>
            <a:ext cx="243363" cy="18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45866" y="6527756"/>
            <a:ext cx="166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Training data (327 </a:t>
            </a:r>
            <a:r>
              <a:rPr lang="fi-FI" sz="1200" dirty="0" err="1"/>
              <a:t>days</a:t>
            </a:r>
            <a:r>
              <a:rPr lang="fi-FI" sz="1200" dirty="0"/>
              <a:t>)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4803734" y="6508706"/>
            <a:ext cx="1610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Testing</a:t>
            </a:r>
            <a:r>
              <a:rPr lang="fi-FI" sz="1200" dirty="0"/>
              <a:t> data (327 </a:t>
            </a:r>
            <a:r>
              <a:rPr lang="fi-FI" sz="1200" dirty="0" err="1"/>
              <a:t>days</a:t>
            </a:r>
            <a:r>
              <a:rPr lang="fi-FI" sz="1200" dirty="0"/>
              <a:t>)</a:t>
            </a:r>
            <a:endParaRPr lang="en-US" sz="1200" dirty="0"/>
          </a:p>
        </p:txBody>
      </p: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4031028" y="5713120"/>
            <a:ext cx="4992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4" idx="3"/>
            <a:endCxn id="55" idx="1"/>
          </p:cNvCxnSpPr>
          <p:nvPr/>
        </p:nvCxnSpPr>
        <p:spPr>
          <a:xfrm>
            <a:off x="6798310" y="5713120"/>
            <a:ext cx="388366" cy="7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4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 txBox="1">
            <a:spLocks/>
          </p:cNvSpPr>
          <p:nvPr/>
        </p:nvSpPr>
        <p:spPr>
          <a:xfrm>
            <a:off x="740606" y="309290"/>
            <a:ext cx="8403000" cy="923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dirty="0" smtClean="0">
                <a:solidFill>
                  <a:schemeClr val="bg1"/>
                </a:solidFill>
                <a:latin typeface="Impact" panose="020B0806030902050204" pitchFamily="34" charset="0"/>
              </a:rPr>
              <a:t>Model</a:t>
            </a:r>
            <a:endParaRPr lang="en-MY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6239"/>
            <a:ext cx="12426514" cy="6987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6827"/>
            <a:ext cx="1687038" cy="1104243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93006" y="461690"/>
            <a:ext cx="8403000" cy="923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dirty="0" smtClean="0">
                <a:solidFill>
                  <a:schemeClr val="bg1"/>
                </a:solidFill>
                <a:latin typeface="Impact" panose="020B0806030902050204" pitchFamily="34" charset="0"/>
              </a:rPr>
              <a:t>Modelling</a:t>
            </a:r>
            <a:endParaRPr lang="en-MY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8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3745</TotalTime>
  <Words>577</Words>
  <Application>Microsoft Office PowerPoint</Application>
  <PresentationFormat>Widescreen</PresentationFormat>
  <Paragraphs>235</Paragraphs>
  <Slides>15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Impact</vt:lpstr>
      <vt:lpstr>Trebuchet MS</vt:lpstr>
      <vt:lpstr>Office Theme</vt:lpstr>
      <vt:lpstr>Critical Alarm/Network Restarts Prediction Use Case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Historical data is used for training the model Accuracy testing on separate ”apply” data set</vt:lpstr>
      <vt:lpstr>PowerPoint Presentation</vt:lpstr>
      <vt:lpstr>PowerPoint Presentation</vt:lpstr>
      <vt:lpstr>The Model :Model weights provide root cause insights</vt:lpstr>
      <vt:lpstr>Example: 81% accuracy in port failure prediction Accuracy for 28 Jul (prediction list’s top 10% most likely to fail)</vt:lpstr>
      <vt:lpstr>PowerPoint Presentation</vt:lpstr>
      <vt:lpstr>Example output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Wen-Jhe Lee</dc:creator>
  <cp:lastModifiedBy>Wen-Jhe Lee</cp:lastModifiedBy>
  <cp:revision>113</cp:revision>
  <dcterms:created xsi:type="dcterms:W3CDTF">2016-07-19T21:14:51Z</dcterms:created>
  <dcterms:modified xsi:type="dcterms:W3CDTF">2017-04-10T05:30:58Z</dcterms:modified>
</cp:coreProperties>
</file>